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theme/theme6.xml" ContentType="application/vnd.openxmlformats-officedocument.theme+xml"/>
  <Override PartName="/ppt/slideLayouts/slideLayout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50" r:id="rId2"/>
    <p:sldMasterId id="2147483652" r:id="rId3"/>
    <p:sldMasterId id="2147483654" r:id="rId4"/>
    <p:sldMasterId id="2147483656" r:id="rId5"/>
    <p:sldMasterId id="2147483658" r:id="rId6"/>
    <p:sldMasterId id="2147483660" r:id="rId7"/>
  </p:sldMasterIdLst>
  <p:notesMasterIdLst>
    <p:notesMasterId r:id="rId34"/>
  </p:notesMasterIdLst>
  <p:sldIdLst>
    <p:sldId id="256" r:id="rId8"/>
    <p:sldId id="257" r:id="rId9"/>
    <p:sldId id="258" r:id="rId10"/>
    <p:sldId id="287" r:id="rId11"/>
    <p:sldId id="259" r:id="rId12"/>
    <p:sldId id="261" r:id="rId13"/>
    <p:sldId id="288" r:id="rId14"/>
    <p:sldId id="263" r:id="rId15"/>
    <p:sldId id="264" r:id="rId16"/>
    <p:sldId id="265" r:id="rId17"/>
    <p:sldId id="266" r:id="rId18"/>
    <p:sldId id="268" r:id="rId19"/>
    <p:sldId id="269" r:id="rId20"/>
    <p:sldId id="270" r:id="rId21"/>
    <p:sldId id="271" r:id="rId22"/>
    <p:sldId id="272" r:id="rId23"/>
    <p:sldId id="273" r:id="rId24"/>
    <p:sldId id="274" r:id="rId25"/>
    <p:sldId id="275" r:id="rId26"/>
    <p:sldId id="276" r:id="rId27"/>
    <p:sldId id="267" r:id="rId28"/>
    <p:sldId id="277" r:id="rId29"/>
    <p:sldId id="285" r:id="rId30"/>
    <p:sldId id="278" r:id="rId31"/>
    <p:sldId id="279" r:id="rId32"/>
    <p:sldId id="280" r:id="rId33"/>
  </p:sldIdLst>
  <p:sldSz cx="9906000" cy="6858000" type="A4"/>
  <p:notesSz cx="6797675" cy="9926638"/>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Sezione 1" id="{26673239-4DAC-4882-9B23-112F9C2E874E}">
          <p14:sldIdLst>
            <p14:sldId id="256"/>
          </p14:sldIdLst>
        </p14:section>
        <p14:section name="Sezione 2" id="{5884C8DE-2CA9-485A-A83A-77F9A7732CB8}">
          <p14:sldIdLst>
            <p14:sldId id="257"/>
          </p14:sldIdLst>
        </p14:section>
        <p14:section name="Sezione 3" id="{3100D0B9-90CC-4986-B265-3DC9B7DE4641}">
          <p14:sldIdLst>
            <p14:sldId id="258"/>
            <p14:sldId id="287"/>
            <p14:sldId id="259"/>
          </p14:sldIdLst>
        </p14:section>
        <p14:section name="Sezione di riepilogo" id="{625A9FE8-EC3D-4B68-ACD6-DF5AF1257C1C}">
          <p14:sldIdLst/>
        </p14:section>
        <p14:section name="Sezione 1" id="{F85A9B5A-AD9A-4E58-AF75-E60DFD136173}">
          <p14:sldIdLst>
            <p14:sldId id="261"/>
          </p14:sldIdLst>
        </p14:section>
        <p14:section name="Sezione 2" id="{8F48CBBB-1434-40A5-9EF4-DC3136AA1BEF}">
          <p14:sldIdLst>
            <p14:sldId id="288"/>
          </p14:sldIdLst>
        </p14:section>
        <p14:section name="Sezione 3" id="{37A8ED87-0D43-4106-BE9A-6940EAE392F7}">
          <p14:sldIdLst>
            <p14:sldId id="263"/>
          </p14:sldIdLst>
        </p14:section>
        <p14:section name="Sezione 4" id="{8F3C7FDA-E1CE-4D34-8E18-A3A96353A4D6}">
          <p14:sldIdLst>
            <p14:sldId id="264"/>
          </p14:sldIdLst>
        </p14:section>
        <p14:section name="Sezione 5" id="{BE81DBD7-1A37-47F0-9C79-E9A18DBA3A1E}">
          <p14:sldIdLst>
            <p14:sldId id="265"/>
          </p14:sldIdLst>
        </p14:section>
        <p14:section name="Sezione 6" id="{7FC7B389-77A4-4B08-8253-EBEC18A8509D}">
          <p14:sldIdLst>
            <p14:sldId id="266"/>
          </p14:sldIdLst>
        </p14:section>
        <p14:section name="Sezione 7" id="{151C821F-7B36-45B9-A1BB-9233665B230C}">
          <p14:sldIdLst>
            <p14:sldId id="268"/>
          </p14:sldIdLst>
        </p14:section>
        <p14:section name="Sezione 8" id="{16CD2245-B5E8-478B-8F83-ED667947925E}">
          <p14:sldIdLst>
            <p14:sldId id="269"/>
          </p14:sldIdLst>
        </p14:section>
        <p14:section name="Sezione 9" id="{E2DACFD4-4918-482E-A11E-B167227DE2E7}">
          <p14:sldIdLst>
            <p14:sldId id="270"/>
          </p14:sldIdLst>
        </p14:section>
        <p14:section name="Sezione 10" id="{D0157310-5234-45DB-B7B5-9CD4D2EBBA3C}">
          <p14:sldIdLst>
            <p14:sldId id="271"/>
          </p14:sldIdLst>
        </p14:section>
        <p14:section name="Sezione 11" id="{557707B9-C230-40F5-98C3-31B1A6E34212}">
          <p14:sldIdLst>
            <p14:sldId id="272"/>
          </p14:sldIdLst>
        </p14:section>
        <p14:section name="Sezione 12" id="{F82A3DDC-A296-47E1-87B6-4727B60E9975}">
          <p14:sldIdLst>
            <p14:sldId id="273"/>
          </p14:sldIdLst>
        </p14:section>
        <p14:section name="Sezione 13" id="{394853FA-4002-47BA-8C53-476221DD54C5}">
          <p14:sldIdLst>
            <p14:sldId id="274"/>
          </p14:sldIdLst>
        </p14:section>
        <p14:section name="Sezione 14" id="{02C01F66-E1CC-4F29-8485-E73774114948}">
          <p14:sldIdLst>
            <p14:sldId id="275"/>
          </p14:sldIdLst>
        </p14:section>
        <p14:section name="Sezione 15" id="{2581FA1C-F0D6-482D-9A89-417BD680D2A3}">
          <p14:sldIdLst>
            <p14:sldId id="276"/>
          </p14:sldIdLst>
        </p14:section>
        <p14:section name="Sezione 16" id="{37F11EBB-53CE-4FDB-BA12-62F4B6B8BA73}">
          <p14:sldIdLst>
            <p14:sldId id="267"/>
          </p14:sldIdLst>
        </p14:section>
        <p14:section name="Sezione 17" id="{78162F59-552B-4A92-995A-F6FA9221EA9D}">
          <p14:sldIdLst>
            <p14:sldId id="277"/>
          </p14:sldIdLst>
        </p14:section>
        <p14:section name="Sezione 18" id="{2CFB3783-544E-44E0-A905-95B4D1C39268}">
          <p14:sldIdLst>
            <p14:sldId id="285"/>
          </p14:sldIdLst>
        </p14:section>
        <p14:section name="Sezione 18" id="{A902D9E1-3190-4A5A-B0D6-4F24BC90D7CA}">
          <p14:sldIdLst>
            <p14:sldId id="278"/>
          </p14:sldIdLst>
        </p14:section>
        <p14:section name="Sezione 19" id="{A157ACF9-8595-4E28-A3D1-1DE8FD309CB6}">
          <p14:sldIdLst>
            <p14:sldId id="279"/>
            <p14:sldId id="280"/>
          </p14:sldIdLst>
        </p14:section>
      </p14:sectionLst>
    </p:ext>
    <p:ext uri="{EFAFB233-063F-42B5-8137-9DF3F51BA10A}">
      <p15:sldGuideLst xmlns:p15="http://schemas.microsoft.com/office/powerpoint/2012/main">
        <p15:guide id="1" orient="horz" pos="1712">
          <p15:clr>
            <a:srgbClr val="000000"/>
          </p15:clr>
        </p15:guide>
        <p15:guide id="2" orient="horz" pos="133">
          <p15:clr>
            <a:srgbClr val="000000"/>
          </p15:clr>
        </p15:guide>
        <p15:guide id="3" orient="horz" pos="4007">
          <p15:clr>
            <a:srgbClr val="000000"/>
          </p15:clr>
        </p15:guide>
        <p15:guide id="4" orient="horz" pos="3713">
          <p15:clr>
            <a:srgbClr val="000000"/>
          </p15:clr>
        </p15:guide>
        <p15:guide id="5" orient="horz" pos="1654">
          <p15:clr>
            <a:srgbClr val="000000"/>
          </p15:clr>
        </p15:guide>
        <p15:guide id="6" orient="horz" pos="140">
          <p15:clr>
            <a:srgbClr val="000000"/>
          </p15:clr>
        </p15:guide>
        <p15:guide id="7" orient="horz" pos="2049">
          <p15:clr>
            <a:srgbClr val="000000"/>
          </p15:clr>
        </p15:guide>
        <p15:guide id="8" orient="horz" pos="685">
          <p15:clr>
            <a:srgbClr val="000000"/>
          </p15:clr>
        </p15:guide>
        <p15:guide id="9" pos="211">
          <p15:clr>
            <a:srgbClr val="000000"/>
          </p15:clr>
        </p15:guide>
        <p15:guide id="10" pos="2889">
          <p15:clr>
            <a:srgbClr val="000000"/>
          </p15:clr>
        </p15:guide>
        <p15:guide id="11" pos="3343">
          <p15:clr>
            <a:srgbClr val="000000"/>
          </p15:clr>
        </p15:guide>
        <p15:guide id="12" pos="3110">
          <p15:clr>
            <a:srgbClr val="000000"/>
          </p15:clr>
        </p15:guide>
        <p15:guide id="13" pos="3341">
          <p15:clr>
            <a:srgbClr val="000000"/>
          </p15:clr>
        </p15:guide>
        <p15:guide id="14" pos="6018">
          <p15:clr>
            <a:srgbClr val="000000"/>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8" roundtripDataSignature="AMtx7mj4xwj2b2/Iyj0heBzZMoJfG64H8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len Mercurio" initials="MM" lastIdx="2" clrIdx="0">
    <p:extLst>
      <p:ext uri="{19B8F6BF-5375-455C-9EA6-DF929625EA0E}">
        <p15:presenceInfo xmlns:p15="http://schemas.microsoft.com/office/powerpoint/2012/main" userId="S-1-5-21-1925506461-3965254572-641765005-155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E0F1D"/>
    <a:srgbClr val="404040"/>
    <a:srgbClr val="7F7F7F"/>
    <a:srgbClr val="CD0920"/>
    <a:srgbClr val="FE0D0D"/>
    <a:srgbClr val="E51315"/>
    <a:srgbClr val="DA001A"/>
    <a:srgbClr val="909090"/>
    <a:srgbClr val="DFDB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1584E53-D4F1-49C0-8E98-4A4246B90B4E}">
  <a:tblStyle styleId="{B1584E53-D4F1-49C0-8E98-4A4246B90B4E}" styleName="Table_0">
    <a:wholeTbl>
      <a:tcTxStyle b="off" i="off">
        <a:font>
          <a:latin typeface="Calibri"/>
          <a:ea typeface="Calibri"/>
          <a:cs typeface="Calibri"/>
        </a:font>
        <a:srgbClr val="000000"/>
      </a:tcTxStyle>
      <a:tcStyle>
        <a:tcBdr>
          <a:left>
            <a:ln w="12700" cap="flat" cmpd="sng">
              <a:solidFill>
                <a:srgbClr val="9BBB59"/>
              </a:solidFill>
              <a:prstDash val="solid"/>
              <a:round/>
              <a:headEnd type="none" w="sm" len="sm"/>
              <a:tailEnd type="none" w="sm" len="sm"/>
            </a:ln>
          </a:left>
          <a:right>
            <a:ln w="12700" cap="flat" cmpd="sng">
              <a:solidFill>
                <a:srgbClr val="9BBB59"/>
              </a:solidFill>
              <a:prstDash val="solid"/>
              <a:round/>
              <a:headEnd type="none" w="sm" len="sm"/>
              <a:tailEnd type="none" w="sm" len="sm"/>
            </a:ln>
          </a:right>
          <a:top>
            <a:ln w="12700" cap="flat" cmpd="sng">
              <a:solidFill>
                <a:srgbClr val="9BBB59"/>
              </a:solidFill>
              <a:prstDash val="solid"/>
              <a:round/>
              <a:headEnd type="none" w="sm" len="sm"/>
              <a:tailEnd type="none" w="sm" len="sm"/>
            </a:ln>
          </a:top>
          <a:bottom>
            <a:ln w="12700" cap="flat" cmpd="sng">
              <a:solidFill>
                <a:srgbClr val="9BBB59"/>
              </a:solidFill>
              <a:prstDash val="solid"/>
              <a:round/>
              <a:headEnd type="none" w="sm" len="sm"/>
              <a:tailEnd type="none" w="sm" len="sm"/>
            </a:ln>
          </a:bottom>
          <a:insideH>
            <a:ln w="12700" cap="flat" cmpd="sng">
              <a:solidFill>
                <a:srgbClr val="9BBB59"/>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solidFill>
        </a:fill>
      </a:tcStyle>
    </a:wholeTbl>
    <a:band1H>
      <a:tcTxStyle b="off" i="off"/>
      <a:tcStyle>
        <a:tcBdr/>
        <a:fill>
          <a:solidFill>
            <a:srgbClr val="EFF3E9"/>
          </a:solidFill>
        </a:fill>
      </a:tcStyle>
    </a:band1H>
    <a:band2H>
      <a:tcTxStyle b="off" i="off"/>
      <a:tcStyle>
        <a:tcBdr/>
      </a:tcStyle>
    </a:band2H>
    <a:band1V>
      <a:tcTxStyle b="off" i="off"/>
      <a:tcStyle>
        <a:tcBdr/>
        <a:fill>
          <a:solidFill>
            <a:srgbClr val="EFF3E9"/>
          </a:solidFill>
        </a:fill>
      </a:tcStyle>
    </a:band1V>
    <a:band2V>
      <a:tcTxStyle b="off" i="off"/>
      <a:tcStyle>
        <a:tcBdr/>
      </a:tcStyle>
    </a:band2V>
    <a:lastCol>
      <a:tcTxStyle b="on" i="off"/>
      <a:tcStyle>
        <a:tcBdr/>
      </a:tcStyle>
    </a:lastCol>
    <a:firstCol>
      <a:tcTxStyle b="on" i="off"/>
      <a:tcStyle>
        <a:tcBdr/>
      </a:tcStyle>
    </a:firstCol>
    <a:lastRow>
      <a:tcTxStyle b="on" i="off"/>
      <a:tcStyle>
        <a:tcBdr>
          <a:top>
            <a:ln w="50800" cap="flat" cmpd="sng">
              <a:solidFill>
                <a:srgbClr val="9BBB59"/>
              </a:solidFill>
              <a:prstDash val="solid"/>
              <a:round/>
              <a:headEnd type="none" w="sm" len="sm"/>
              <a:tailEnd type="none" w="sm" len="sm"/>
            </a:ln>
          </a:top>
        </a:tcBdr>
        <a:fill>
          <a:solidFill>
            <a:srgbClr val="FFFFFF"/>
          </a:solidFill>
        </a:fill>
      </a:tcStyle>
    </a:lastRow>
    <a:seCell>
      <a:tcTxStyle b="off" i="off"/>
      <a:tcStyle>
        <a:tcBdr/>
      </a:tcStyle>
    </a:seCell>
    <a:swCell>
      <a:tcTxStyle b="off" i="off"/>
      <a:tcStyle>
        <a:tcBdr/>
      </a:tcStyle>
    </a:swCell>
    <a:firstRow>
      <a:tcTxStyle b="on" i="off">
        <a:font>
          <a:latin typeface="Calibri"/>
          <a:ea typeface="Calibri"/>
          <a:cs typeface="Calibri"/>
        </a:font>
        <a:srgbClr val="FFFFFF"/>
      </a:tcTxStyle>
      <a:tcStyle>
        <a:tcBdr/>
        <a:fill>
          <a:solidFill>
            <a:srgbClr val="9BBB59"/>
          </a:solidFill>
        </a:fill>
      </a:tcStyle>
    </a:firstRow>
    <a:neCell>
      <a:tcTxStyle b="off" i="off"/>
      <a:tcStyle>
        <a:tcBdr/>
      </a:tcStyle>
    </a:neCell>
    <a:nwCell>
      <a:tcTxStyle b="off" i="off"/>
      <a:tcStyle>
        <a:tcBdr/>
      </a:tcStyle>
    </a:nwCell>
  </a:tblStyle>
  <a:tblStyle styleId="{E771298D-A5BC-47C8-854B-2D02B46DA228}" styleName="Table_1">
    <a:wholeTbl>
      <a:tcTxStyle b="off" i="off">
        <a:font>
          <a:latin typeface="Calibri"/>
          <a:ea typeface="Calibri"/>
          <a:cs typeface="Calibri"/>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91EBBBCC-DAD2-459C-BE2E-F6DE35CF9A28}" styleName="Stile scuro 2 - Colore 3/Colore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C083E6E3-FA7D-4D7B-A595-EF9225AFEA82}" styleName="Stile chiaro 1 - Colore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775DCB02-9BB8-47FD-8907-85C794F793BA}" styleName="Stile con tema 1 - Colore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1334" y="72"/>
      </p:cViewPr>
      <p:guideLst>
        <p:guide orient="horz" pos="1712"/>
        <p:guide orient="horz" pos="133"/>
        <p:guide orient="horz" pos="4007"/>
        <p:guide orient="horz" pos="3713"/>
        <p:guide orient="horz" pos="1654"/>
        <p:guide orient="horz" pos="140"/>
        <p:guide orient="horz" pos="2049"/>
        <p:guide orient="horz" pos="685"/>
        <p:guide pos="211"/>
        <p:guide pos="2889"/>
        <p:guide pos="3343"/>
        <p:guide pos="3110"/>
        <p:guide pos="3341"/>
        <p:guide pos="601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commentAuthors" Target="commentAuthors.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notesMaster" Target="notesMasters/notesMaster1.xml"/><Relationship Id="rId42"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customschemas.google.com/relationships/presentationmetadata" Target="metadata"/><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1"/>
            <a:ext cx="2945955" cy="497317"/>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50245" y="1"/>
            <a:ext cx="2945955" cy="497317"/>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981075" y="1241425"/>
            <a:ext cx="48355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0063" y="4777852"/>
            <a:ext cx="5437550" cy="390795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429322"/>
            <a:ext cx="2945955" cy="497316"/>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50245" y="9429322"/>
            <a:ext cx="2945955" cy="49731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it-IT" sz="1200" b="0" i="0" u="none" strike="noStrike" cap="none">
                <a:solidFill>
                  <a:schemeClr val="dk1"/>
                </a:solidFill>
                <a:latin typeface="Calibri"/>
                <a:ea typeface="Calibri"/>
                <a:cs typeface="Calibri"/>
                <a:sym typeface="Calibri"/>
              </a:rPr>
              <a:t>‹N›</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
        <p:cNvGrpSpPr/>
        <p:nvPr/>
      </p:nvGrpSpPr>
      <p:grpSpPr>
        <a:xfrm>
          <a:off x="0" y="0"/>
          <a:ext cx="0" cy="0"/>
          <a:chOff x="0" y="0"/>
          <a:chExt cx="0" cy="0"/>
        </a:xfrm>
      </p:grpSpPr>
      <p:sp>
        <p:nvSpPr>
          <p:cNvPr id="45" name="Google Shape;45;p1:notes"/>
          <p:cNvSpPr txBox="1">
            <a:spLocks noGrp="1"/>
          </p:cNvSpPr>
          <p:nvPr>
            <p:ph type="body" idx="1"/>
          </p:nvPr>
        </p:nvSpPr>
        <p:spPr>
          <a:xfrm>
            <a:off x="680063" y="4777852"/>
            <a:ext cx="5437550" cy="390795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 name="Google Shape;46;p1:notes"/>
          <p:cNvSpPr>
            <a:spLocks noGrp="1" noRot="1" noChangeAspect="1"/>
          </p:cNvSpPr>
          <p:nvPr>
            <p:ph type="sldImg" idx="2"/>
          </p:nvPr>
        </p:nvSpPr>
        <p:spPr>
          <a:xfrm>
            <a:off x="981075" y="1241425"/>
            <a:ext cx="48355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13:notes"/>
          <p:cNvSpPr txBox="1">
            <a:spLocks noGrp="1"/>
          </p:cNvSpPr>
          <p:nvPr>
            <p:ph type="body" idx="1"/>
          </p:nvPr>
        </p:nvSpPr>
        <p:spPr>
          <a:xfrm>
            <a:off x="680063" y="4777852"/>
            <a:ext cx="5437550" cy="390795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2" name="Google Shape;172;p13:notes"/>
          <p:cNvSpPr>
            <a:spLocks noGrp="1" noRot="1" noChangeAspect="1"/>
          </p:cNvSpPr>
          <p:nvPr>
            <p:ph type="sldImg" idx="2"/>
          </p:nvPr>
        </p:nvSpPr>
        <p:spPr>
          <a:xfrm>
            <a:off x="981075" y="1241425"/>
            <a:ext cx="48355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14:notes"/>
          <p:cNvSpPr txBox="1">
            <a:spLocks noGrp="1"/>
          </p:cNvSpPr>
          <p:nvPr>
            <p:ph type="body" idx="1"/>
          </p:nvPr>
        </p:nvSpPr>
        <p:spPr>
          <a:xfrm>
            <a:off x="680063" y="4777852"/>
            <a:ext cx="5437550" cy="390795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2" name="Google Shape;182;p14:notes"/>
          <p:cNvSpPr>
            <a:spLocks noGrp="1" noRot="1" noChangeAspect="1"/>
          </p:cNvSpPr>
          <p:nvPr>
            <p:ph type="sldImg" idx="2"/>
          </p:nvPr>
        </p:nvSpPr>
        <p:spPr>
          <a:xfrm>
            <a:off x="981075" y="1241425"/>
            <a:ext cx="48355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15:notes"/>
          <p:cNvSpPr txBox="1">
            <a:spLocks noGrp="1"/>
          </p:cNvSpPr>
          <p:nvPr>
            <p:ph type="body" idx="1"/>
          </p:nvPr>
        </p:nvSpPr>
        <p:spPr>
          <a:xfrm>
            <a:off x="680063" y="4777852"/>
            <a:ext cx="5437550" cy="390795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2" name="Google Shape;192;p15:notes"/>
          <p:cNvSpPr>
            <a:spLocks noGrp="1" noRot="1" noChangeAspect="1"/>
          </p:cNvSpPr>
          <p:nvPr>
            <p:ph type="sldImg" idx="2"/>
          </p:nvPr>
        </p:nvSpPr>
        <p:spPr>
          <a:xfrm>
            <a:off x="981075" y="1241425"/>
            <a:ext cx="48355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6:notes"/>
          <p:cNvSpPr txBox="1">
            <a:spLocks noGrp="1"/>
          </p:cNvSpPr>
          <p:nvPr>
            <p:ph type="body" idx="1"/>
          </p:nvPr>
        </p:nvSpPr>
        <p:spPr>
          <a:xfrm>
            <a:off x="680063" y="4777852"/>
            <a:ext cx="5437550" cy="390795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2" name="Google Shape;202;p16:notes"/>
          <p:cNvSpPr>
            <a:spLocks noGrp="1" noRot="1" noChangeAspect="1"/>
          </p:cNvSpPr>
          <p:nvPr>
            <p:ph type="sldImg" idx="2"/>
          </p:nvPr>
        </p:nvSpPr>
        <p:spPr>
          <a:xfrm>
            <a:off x="981075" y="1241425"/>
            <a:ext cx="48355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17:notes"/>
          <p:cNvSpPr txBox="1">
            <a:spLocks noGrp="1"/>
          </p:cNvSpPr>
          <p:nvPr>
            <p:ph type="body" idx="1"/>
          </p:nvPr>
        </p:nvSpPr>
        <p:spPr>
          <a:xfrm>
            <a:off x="680063" y="4777852"/>
            <a:ext cx="5437550" cy="390795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2" name="Google Shape;212;p17:notes"/>
          <p:cNvSpPr>
            <a:spLocks noGrp="1" noRot="1" noChangeAspect="1"/>
          </p:cNvSpPr>
          <p:nvPr>
            <p:ph type="sldImg" idx="2"/>
          </p:nvPr>
        </p:nvSpPr>
        <p:spPr>
          <a:xfrm>
            <a:off x="981075" y="1241425"/>
            <a:ext cx="48355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8:notes"/>
          <p:cNvSpPr txBox="1">
            <a:spLocks noGrp="1"/>
          </p:cNvSpPr>
          <p:nvPr>
            <p:ph type="body" idx="1"/>
          </p:nvPr>
        </p:nvSpPr>
        <p:spPr>
          <a:xfrm>
            <a:off x="680063" y="4777852"/>
            <a:ext cx="5437550" cy="390795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2" name="Google Shape;222;p18:notes"/>
          <p:cNvSpPr>
            <a:spLocks noGrp="1" noRot="1" noChangeAspect="1"/>
          </p:cNvSpPr>
          <p:nvPr>
            <p:ph type="sldImg" idx="2"/>
          </p:nvPr>
        </p:nvSpPr>
        <p:spPr>
          <a:xfrm>
            <a:off x="981075" y="1241425"/>
            <a:ext cx="48355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9:notes"/>
          <p:cNvSpPr txBox="1">
            <a:spLocks noGrp="1"/>
          </p:cNvSpPr>
          <p:nvPr>
            <p:ph type="body" idx="1"/>
          </p:nvPr>
        </p:nvSpPr>
        <p:spPr>
          <a:xfrm>
            <a:off x="680063" y="4777852"/>
            <a:ext cx="5437550" cy="390795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3" name="Google Shape;233;p19:notes"/>
          <p:cNvSpPr>
            <a:spLocks noGrp="1" noRot="1" noChangeAspect="1"/>
          </p:cNvSpPr>
          <p:nvPr>
            <p:ph type="sldImg" idx="2"/>
          </p:nvPr>
        </p:nvSpPr>
        <p:spPr>
          <a:xfrm>
            <a:off x="981075" y="1241425"/>
            <a:ext cx="48355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20:notes"/>
          <p:cNvSpPr txBox="1">
            <a:spLocks noGrp="1"/>
          </p:cNvSpPr>
          <p:nvPr>
            <p:ph type="body" idx="1"/>
          </p:nvPr>
        </p:nvSpPr>
        <p:spPr>
          <a:xfrm>
            <a:off x="680063" y="4777852"/>
            <a:ext cx="5437550" cy="390795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3" name="Google Shape;243;p20:notes"/>
          <p:cNvSpPr>
            <a:spLocks noGrp="1" noRot="1" noChangeAspect="1"/>
          </p:cNvSpPr>
          <p:nvPr>
            <p:ph type="sldImg" idx="2"/>
          </p:nvPr>
        </p:nvSpPr>
        <p:spPr>
          <a:xfrm>
            <a:off x="981075" y="1241425"/>
            <a:ext cx="48355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21:notes"/>
          <p:cNvSpPr txBox="1">
            <a:spLocks noGrp="1"/>
          </p:cNvSpPr>
          <p:nvPr>
            <p:ph type="body" idx="1"/>
          </p:nvPr>
        </p:nvSpPr>
        <p:spPr>
          <a:xfrm>
            <a:off x="680063" y="4777852"/>
            <a:ext cx="5437550" cy="390795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4" name="Google Shape;254;p21:notes"/>
          <p:cNvSpPr>
            <a:spLocks noGrp="1" noRot="1" noChangeAspect="1"/>
          </p:cNvSpPr>
          <p:nvPr>
            <p:ph type="sldImg" idx="2"/>
          </p:nvPr>
        </p:nvSpPr>
        <p:spPr>
          <a:xfrm>
            <a:off x="981075" y="1241425"/>
            <a:ext cx="48355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2:notes"/>
          <p:cNvSpPr txBox="1">
            <a:spLocks noGrp="1"/>
          </p:cNvSpPr>
          <p:nvPr>
            <p:ph type="body" idx="1"/>
          </p:nvPr>
        </p:nvSpPr>
        <p:spPr>
          <a:xfrm>
            <a:off x="680063" y="4777852"/>
            <a:ext cx="5437550" cy="390795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1" name="Google Shape;161;p12:notes"/>
          <p:cNvSpPr>
            <a:spLocks noGrp="1" noRot="1" noChangeAspect="1"/>
          </p:cNvSpPr>
          <p:nvPr>
            <p:ph type="sldImg" idx="2"/>
          </p:nvPr>
        </p:nvSpPr>
        <p:spPr>
          <a:xfrm>
            <a:off x="981075" y="1241425"/>
            <a:ext cx="48355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2:notes"/>
          <p:cNvSpPr txBox="1">
            <a:spLocks noGrp="1"/>
          </p:cNvSpPr>
          <p:nvPr>
            <p:ph type="body" idx="1"/>
          </p:nvPr>
        </p:nvSpPr>
        <p:spPr>
          <a:xfrm>
            <a:off x="680063" y="4777852"/>
            <a:ext cx="5437550" cy="390795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 name="Google Shape;56;p2:notes"/>
          <p:cNvSpPr>
            <a:spLocks noGrp="1" noRot="1" noChangeAspect="1"/>
          </p:cNvSpPr>
          <p:nvPr>
            <p:ph type="sldImg" idx="2"/>
          </p:nvPr>
        </p:nvSpPr>
        <p:spPr>
          <a:xfrm>
            <a:off x="981075" y="1241425"/>
            <a:ext cx="48355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22:notes"/>
          <p:cNvSpPr txBox="1">
            <a:spLocks noGrp="1"/>
          </p:cNvSpPr>
          <p:nvPr>
            <p:ph type="body" idx="1"/>
          </p:nvPr>
        </p:nvSpPr>
        <p:spPr>
          <a:xfrm>
            <a:off x="680063" y="4777852"/>
            <a:ext cx="5437550" cy="390795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4" name="Google Shape;264;p22:notes"/>
          <p:cNvSpPr>
            <a:spLocks noGrp="1" noRot="1" noChangeAspect="1"/>
          </p:cNvSpPr>
          <p:nvPr>
            <p:ph type="sldImg" idx="2"/>
          </p:nvPr>
        </p:nvSpPr>
        <p:spPr>
          <a:xfrm>
            <a:off x="981075" y="1241425"/>
            <a:ext cx="48355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23:notes"/>
          <p:cNvSpPr txBox="1">
            <a:spLocks noGrp="1"/>
          </p:cNvSpPr>
          <p:nvPr>
            <p:ph type="body" idx="1"/>
          </p:nvPr>
        </p:nvSpPr>
        <p:spPr>
          <a:xfrm>
            <a:off x="680063" y="4777852"/>
            <a:ext cx="5437550" cy="390795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2" name="Google Shape;272;p23:notes"/>
          <p:cNvSpPr>
            <a:spLocks noGrp="1" noRot="1" noChangeAspect="1"/>
          </p:cNvSpPr>
          <p:nvPr>
            <p:ph type="sldImg" idx="2"/>
          </p:nvPr>
        </p:nvSpPr>
        <p:spPr>
          <a:xfrm>
            <a:off x="981075" y="1241425"/>
            <a:ext cx="48355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24:notes"/>
          <p:cNvSpPr txBox="1">
            <a:spLocks noGrp="1"/>
          </p:cNvSpPr>
          <p:nvPr>
            <p:ph type="body" idx="1"/>
          </p:nvPr>
        </p:nvSpPr>
        <p:spPr>
          <a:xfrm>
            <a:off x="680063" y="4777852"/>
            <a:ext cx="5437550" cy="390795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0" name="Google Shape;280;p24:notes"/>
          <p:cNvSpPr>
            <a:spLocks noGrp="1" noRot="1" noChangeAspect="1"/>
          </p:cNvSpPr>
          <p:nvPr>
            <p:ph type="sldImg" idx="2"/>
          </p:nvPr>
        </p:nvSpPr>
        <p:spPr>
          <a:xfrm>
            <a:off x="981075" y="1241425"/>
            <a:ext cx="48355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40:notes"/>
          <p:cNvSpPr txBox="1">
            <a:spLocks noGrp="1"/>
          </p:cNvSpPr>
          <p:nvPr>
            <p:ph type="body" idx="1"/>
          </p:nvPr>
        </p:nvSpPr>
        <p:spPr>
          <a:xfrm>
            <a:off x="680063" y="4777852"/>
            <a:ext cx="5437550" cy="390795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9" name="Google Shape;289;p40:notes"/>
          <p:cNvSpPr>
            <a:spLocks noGrp="1" noRot="1" noChangeAspect="1"/>
          </p:cNvSpPr>
          <p:nvPr>
            <p:ph type="sldImg" idx="2"/>
          </p:nvPr>
        </p:nvSpPr>
        <p:spPr>
          <a:xfrm>
            <a:off x="981075" y="1241425"/>
            <a:ext cx="48355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3:notes"/>
          <p:cNvSpPr txBox="1">
            <a:spLocks noGrp="1"/>
          </p:cNvSpPr>
          <p:nvPr>
            <p:ph type="body" idx="1"/>
          </p:nvPr>
        </p:nvSpPr>
        <p:spPr>
          <a:xfrm>
            <a:off x="680063" y="4777852"/>
            <a:ext cx="5437550" cy="390795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3" name="Google Shape;63;p3:notes"/>
          <p:cNvSpPr>
            <a:spLocks noGrp="1" noRot="1" noChangeAspect="1"/>
          </p:cNvSpPr>
          <p:nvPr>
            <p:ph type="sldImg" idx="2"/>
          </p:nvPr>
        </p:nvSpPr>
        <p:spPr>
          <a:xfrm>
            <a:off x="981075" y="1241425"/>
            <a:ext cx="48355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p4:notes"/>
          <p:cNvSpPr txBox="1">
            <a:spLocks noGrp="1"/>
          </p:cNvSpPr>
          <p:nvPr>
            <p:ph type="body" idx="1"/>
          </p:nvPr>
        </p:nvSpPr>
        <p:spPr>
          <a:xfrm>
            <a:off x="680063" y="4777852"/>
            <a:ext cx="5437550" cy="390795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2" name="Google Shape;72;p4:notes"/>
          <p:cNvSpPr>
            <a:spLocks noGrp="1" noRot="1" noChangeAspect="1"/>
          </p:cNvSpPr>
          <p:nvPr>
            <p:ph type="sldImg" idx="2"/>
          </p:nvPr>
        </p:nvSpPr>
        <p:spPr>
          <a:xfrm>
            <a:off x="981075" y="1241425"/>
            <a:ext cx="48355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6:notes"/>
          <p:cNvSpPr txBox="1">
            <a:spLocks noGrp="1"/>
          </p:cNvSpPr>
          <p:nvPr>
            <p:ph type="body" idx="1"/>
          </p:nvPr>
        </p:nvSpPr>
        <p:spPr>
          <a:xfrm>
            <a:off x="680063" y="4777852"/>
            <a:ext cx="5437550" cy="390795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9" name="Google Shape;99;p6:notes"/>
          <p:cNvSpPr>
            <a:spLocks noGrp="1" noRot="1" noChangeAspect="1"/>
          </p:cNvSpPr>
          <p:nvPr>
            <p:ph type="sldImg" idx="2"/>
          </p:nvPr>
        </p:nvSpPr>
        <p:spPr>
          <a:xfrm>
            <a:off x="981075" y="1241425"/>
            <a:ext cx="48355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8:notes"/>
          <p:cNvSpPr txBox="1">
            <a:spLocks noGrp="1"/>
          </p:cNvSpPr>
          <p:nvPr>
            <p:ph type="body" idx="1"/>
          </p:nvPr>
        </p:nvSpPr>
        <p:spPr>
          <a:xfrm>
            <a:off x="680063" y="4777852"/>
            <a:ext cx="5437550" cy="390795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9" name="Google Shape;119;p8:notes"/>
          <p:cNvSpPr>
            <a:spLocks noGrp="1" noRot="1" noChangeAspect="1"/>
          </p:cNvSpPr>
          <p:nvPr>
            <p:ph type="sldImg" idx="2"/>
          </p:nvPr>
        </p:nvSpPr>
        <p:spPr>
          <a:xfrm>
            <a:off x="981075" y="1241425"/>
            <a:ext cx="48355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9:notes"/>
          <p:cNvSpPr txBox="1">
            <a:spLocks noGrp="1"/>
          </p:cNvSpPr>
          <p:nvPr>
            <p:ph type="body" idx="1"/>
          </p:nvPr>
        </p:nvSpPr>
        <p:spPr>
          <a:xfrm>
            <a:off x="680063" y="4777852"/>
            <a:ext cx="5437550" cy="390795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9" name="Google Shape;129;p9:notes"/>
          <p:cNvSpPr>
            <a:spLocks noGrp="1" noRot="1" noChangeAspect="1"/>
          </p:cNvSpPr>
          <p:nvPr>
            <p:ph type="sldImg" idx="2"/>
          </p:nvPr>
        </p:nvSpPr>
        <p:spPr>
          <a:xfrm>
            <a:off x="981075" y="1241425"/>
            <a:ext cx="48355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10:notes"/>
          <p:cNvSpPr txBox="1">
            <a:spLocks noGrp="1"/>
          </p:cNvSpPr>
          <p:nvPr>
            <p:ph type="body" idx="1"/>
          </p:nvPr>
        </p:nvSpPr>
        <p:spPr>
          <a:xfrm>
            <a:off x="680063" y="4777852"/>
            <a:ext cx="5437550" cy="390795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0" name="Google Shape;140;p10:notes"/>
          <p:cNvSpPr>
            <a:spLocks noGrp="1" noRot="1" noChangeAspect="1"/>
          </p:cNvSpPr>
          <p:nvPr>
            <p:ph type="sldImg" idx="2"/>
          </p:nvPr>
        </p:nvSpPr>
        <p:spPr>
          <a:xfrm>
            <a:off x="981075" y="1241425"/>
            <a:ext cx="48355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11:notes"/>
          <p:cNvSpPr txBox="1">
            <a:spLocks noGrp="1"/>
          </p:cNvSpPr>
          <p:nvPr>
            <p:ph type="body" idx="1"/>
          </p:nvPr>
        </p:nvSpPr>
        <p:spPr>
          <a:xfrm>
            <a:off x="680063" y="4777852"/>
            <a:ext cx="5437550" cy="390795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1" name="Google Shape;151;p11:notes"/>
          <p:cNvSpPr>
            <a:spLocks noGrp="1" noRot="1" noChangeAspect="1"/>
          </p:cNvSpPr>
          <p:nvPr>
            <p:ph type="sldImg" idx="2"/>
          </p:nvPr>
        </p:nvSpPr>
        <p:spPr>
          <a:xfrm>
            <a:off x="981075" y="1241425"/>
            <a:ext cx="48355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0"/>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31"/>
          <p:cNvSpPr txBox="1">
            <a:spLocks noGrp="1"/>
          </p:cNvSpPr>
          <p:nvPr>
            <p:ph type="dt" idx="10"/>
          </p:nvPr>
        </p:nvSpPr>
        <p:spPr>
          <a:xfrm>
            <a:off x="495300" y="6356351"/>
            <a:ext cx="23114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7" name="Google Shape;17;p31"/>
          <p:cNvSpPr txBox="1">
            <a:spLocks noGrp="1"/>
          </p:cNvSpPr>
          <p:nvPr>
            <p:ph type="ftr" idx="11"/>
          </p:nvPr>
        </p:nvSpPr>
        <p:spPr>
          <a:xfrm>
            <a:off x="3384550" y="6356351"/>
            <a:ext cx="31369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8" name="Google Shape;18;p31"/>
          <p:cNvSpPr txBox="1">
            <a:spLocks noGrp="1"/>
          </p:cNvSpPr>
          <p:nvPr>
            <p:ph type="sldNum" idx="12"/>
          </p:nvPr>
        </p:nvSpPr>
        <p:spPr>
          <a:xfrm>
            <a:off x="7099300" y="6356351"/>
            <a:ext cx="23114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23"/>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Vertical Title and Text">
  <p:cSld name="Vertical Title and Text">
    <p:spTree>
      <p:nvGrpSpPr>
        <p:cNvPr id="1" name="Shape 28"/>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33"/>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8"/>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43"/>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3.xml"/><Relationship Id="rId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4.xml"/><Relationship Id="rId1" Type="http://schemas.openxmlformats.org/officeDocument/2006/relationships/slideLayout" Target="../slideLayouts/slideLayout4.xml"/><Relationship Id="rId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5.xml"/><Relationship Id="rId1" Type="http://schemas.openxmlformats.org/officeDocument/2006/relationships/slideLayout" Target="../slideLayouts/slideLayout5.xml"/><Relationship Id="rId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6.xml"/><Relationship Id="rId1" Type="http://schemas.openxmlformats.org/officeDocument/2006/relationships/slideLayout" Target="../slideLayouts/slideLayout6.xml"/><Relationship Id="rId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7.xml"/><Relationship Id="rId1" Type="http://schemas.openxmlformats.org/officeDocument/2006/relationships/slideLayout" Target="../slideLayouts/slideLayout7.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
        <p:cNvGrpSpPr/>
        <p:nvPr/>
      </p:nvGrpSpPr>
      <p:grpSpPr>
        <a:xfrm>
          <a:off x="0" y="0"/>
          <a:ext cx="0" cy="0"/>
          <a:chOff x="0" y="0"/>
          <a:chExt cx="0" cy="0"/>
        </a:xfrm>
      </p:grpSpPr>
      <p:sp>
        <p:nvSpPr>
          <p:cNvPr id="12" name="Google Shape;12;p30"/>
          <p:cNvSpPr/>
          <p:nvPr/>
        </p:nvSpPr>
        <p:spPr>
          <a:xfrm>
            <a:off x="0" y="0"/>
            <a:ext cx="4586288" cy="152400"/>
          </a:xfrm>
          <a:prstGeom prst="rect">
            <a:avLst/>
          </a:prstGeom>
          <a:solidFill>
            <a:srgbClr val="DA001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3" name="Google Shape;13;p30" descr="logoweb.png"/>
          <p:cNvPicPr preferRelativeResize="0"/>
          <p:nvPr/>
        </p:nvPicPr>
        <p:blipFill rotWithShape="1">
          <a:blip r:embed="rId3">
            <a:alphaModFix/>
          </a:blip>
          <a:srcRect l="48337"/>
          <a:stretch/>
        </p:blipFill>
        <p:spPr>
          <a:xfrm>
            <a:off x="8929240" y="6039118"/>
            <a:ext cx="776288" cy="643990"/>
          </a:xfrm>
          <a:prstGeom prst="rect">
            <a:avLst/>
          </a:prstGeom>
          <a:noFill/>
          <a:ln>
            <a:noFill/>
          </a:ln>
        </p:spPr>
      </p:pic>
      <p:pic>
        <p:nvPicPr>
          <p:cNvPr id="14" name="Google Shape;14;p30" descr="TEXTURE BIANCO 1111_2.pdf"/>
          <p:cNvPicPr preferRelativeResize="0"/>
          <p:nvPr/>
        </p:nvPicPr>
        <p:blipFill rotWithShape="1">
          <a:blip r:embed="rId4">
            <a:alphaModFix/>
          </a:blip>
          <a:srcRect t="1" r="27882" b="5802"/>
          <a:stretch/>
        </p:blipFill>
        <p:spPr>
          <a:xfrm>
            <a:off x="254175" y="6337560"/>
            <a:ext cx="6138986" cy="339466"/>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
        <p:cNvGrpSpPr/>
        <p:nvPr/>
      </p:nvGrpSpPr>
      <p:grpSpPr>
        <a:xfrm>
          <a:off x="0" y="0"/>
          <a:ext cx="0" cy="0"/>
          <a:chOff x="0" y="0"/>
          <a:chExt cx="0" cy="0"/>
        </a:xfrm>
      </p:grpSpPr>
      <p:sp>
        <p:nvSpPr>
          <p:cNvPr id="20" name="Google Shape;20;p32"/>
          <p:cNvSpPr/>
          <p:nvPr/>
        </p:nvSpPr>
        <p:spPr>
          <a:xfrm rot="5400000">
            <a:off x="7192072" y="-2595624"/>
            <a:ext cx="128463" cy="5319712"/>
          </a:xfrm>
          <a:prstGeom prst="rect">
            <a:avLst/>
          </a:prstGeom>
          <a:solidFill>
            <a:srgbClr val="DA001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1" name="Google Shape;21;p32" descr="logoweb.png"/>
          <p:cNvPicPr preferRelativeResize="0"/>
          <p:nvPr/>
        </p:nvPicPr>
        <p:blipFill rotWithShape="1">
          <a:blip r:embed="rId3">
            <a:alphaModFix/>
          </a:blip>
          <a:srcRect l="48337"/>
          <a:stretch/>
        </p:blipFill>
        <p:spPr>
          <a:xfrm>
            <a:off x="8929240" y="6039118"/>
            <a:ext cx="776288" cy="643990"/>
          </a:xfrm>
          <a:prstGeom prst="rect">
            <a:avLst/>
          </a:prstGeom>
          <a:noFill/>
          <a:ln>
            <a:noFill/>
          </a:ln>
        </p:spPr>
      </p:pic>
      <p:pic>
        <p:nvPicPr>
          <p:cNvPr id="22" name="Google Shape;22;p32" descr="TEXTURE BIANCO 1111_2.pdf"/>
          <p:cNvPicPr preferRelativeResize="0"/>
          <p:nvPr/>
        </p:nvPicPr>
        <p:blipFill rotWithShape="1">
          <a:blip r:embed="rId4">
            <a:alphaModFix/>
          </a:blip>
          <a:srcRect t="1" r="27882" b="5802"/>
          <a:stretch/>
        </p:blipFill>
        <p:spPr>
          <a:xfrm>
            <a:off x="254175" y="6337560"/>
            <a:ext cx="6138986" cy="339466"/>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3"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
        <p:cNvGrpSpPr/>
        <p:nvPr/>
      </p:nvGrpSpPr>
      <p:grpSpPr>
        <a:xfrm>
          <a:off x="0" y="0"/>
          <a:ext cx="0" cy="0"/>
          <a:chOff x="0" y="0"/>
          <a:chExt cx="0" cy="0"/>
        </a:xfrm>
      </p:grpSpPr>
      <p:sp>
        <p:nvSpPr>
          <p:cNvPr id="25" name="Google Shape;25;p28"/>
          <p:cNvSpPr/>
          <p:nvPr/>
        </p:nvSpPr>
        <p:spPr>
          <a:xfrm>
            <a:off x="1" y="3295144"/>
            <a:ext cx="128463" cy="3573016"/>
          </a:xfrm>
          <a:prstGeom prst="rect">
            <a:avLst/>
          </a:prstGeom>
          <a:solidFill>
            <a:srgbClr val="DA001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6" name="Google Shape;26;p28" descr="TEXTURE BIANCO 1111_2.pdf"/>
          <p:cNvPicPr preferRelativeResize="0"/>
          <p:nvPr/>
        </p:nvPicPr>
        <p:blipFill rotWithShape="1">
          <a:blip r:embed="rId3">
            <a:alphaModFix/>
          </a:blip>
          <a:srcRect t="1" r="27882" b="5802"/>
          <a:stretch/>
        </p:blipFill>
        <p:spPr>
          <a:xfrm>
            <a:off x="254175" y="6337560"/>
            <a:ext cx="6138986" cy="339466"/>
          </a:xfrm>
          <a:prstGeom prst="rect">
            <a:avLst/>
          </a:prstGeom>
          <a:noFill/>
          <a:ln>
            <a:noFill/>
          </a:ln>
        </p:spPr>
      </p:pic>
      <p:pic>
        <p:nvPicPr>
          <p:cNvPr id="27" name="Google Shape;27;p28" descr="logoweb.png"/>
          <p:cNvPicPr preferRelativeResize="0"/>
          <p:nvPr/>
        </p:nvPicPr>
        <p:blipFill rotWithShape="1">
          <a:blip r:embed="rId4">
            <a:alphaModFix/>
          </a:blip>
          <a:srcRect l="48337"/>
          <a:stretch/>
        </p:blipFill>
        <p:spPr>
          <a:xfrm>
            <a:off x="8929240" y="6039118"/>
            <a:ext cx="776288" cy="64399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5"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
        <p:cNvGrpSpPr/>
        <p:nvPr/>
      </p:nvGrpSpPr>
      <p:grpSpPr>
        <a:xfrm>
          <a:off x="0" y="0"/>
          <a:ext cx="0" cy="0"/>
          <a:chOff x="0" y="0"/>
          <a:chExt cx="0" cy="0"/>
        </a:xfrm>
      </p:grpSpPr>
      <p:sp>
        <p:nvSpPr>
          <p:cNvPr id="30" name="Google Shape;30;p34"/>
          <p:cNvSpPr/>
          <p:nvPr/>
        </p:nvSpPr>
        <p:spPr>
          <a:xfrm>
            <a:off x="9787697" y="3295144"/>
            <a:ext cx="128463" cy="3573016"/>
          </a:xfrm>
          <a:prstGeom prst="rect">
            <a:avLst/>
          </a:prstGeom>
          <a:solidFill>
            <a:srgbClr val="DA001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1" name="Google Shape;31;p34" descr="logoweb.png"/>
          <p:cNvPicPr preferRelativeResize="0"/>
          <p:nvPr/>
        </p:nvPicPr>
        <p:blipFill rotWithShape="1">
          <a:blip r:embed="rId3">
            <a:alphaModFix/>
          </a:blip>
          <a:srcRect l="48337"/>
          <a:stretch/>
        </p:blipFill>
        <p:spPr>
          <a:xfrm>
            <a:off x="8929240" y="6039118"/>
            <a:ext cx="776288" cy="643990"/>
          </a:xfrm>
          <a:prstGeom prst="rect">
            <a:avLst/>
          </a:prstGeom>
          <a:noFill/>
          <a:ln>
            <a:noFill/>
          </a:ln>
        </p:spPr>
      </p:pic>
      <p:pic>
        <p:nvPicPr>
          <p:cNvPr id="32" name="Google Shape;32;p34" descr="TEXTURE BIANCO 1111_2.pdf"/>
          <p:cNvPicPr preferRelativeResize="0"/>
          <p:nvPr/>
        </p:nvPicPr>
        <p:blipFill rotWithShape="1">
          <a:blip r:embed="rId4">
            <a:alphaModFix/>
          </a:blip>
          <a:srcRect t="1" r="27882" b="5802"/>
          <a:stretch/>
        </p:blipFill>
        <p:spPr>
          <a:xfrm>
            <a:off x="254175" y="6337560"/>
            <a:ext cx="6138986" cy="339466"/>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7"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4"/>
        <p:cNvGrpSpPr/>
        <p:nvPr/>
      </p:nvGrpSpPr>
      <p:grpSpPr>
        <a:xfrm>
          <a:off x="0" y="0"/>
          <a:ext cx="0" cy="0"/>
          <a:chOff x="0" y="0"/>
          <a:chExt cx="0" cy="0"/>
        </a:xfrm>
      </p:grpSpPr>
      <p:sp>
        <p:nvSpPr>
          <p:cNvPr id="35" name="Google Shape;35;p36"/>
          <p:cNvSpPr/>
          <p:nvPr/>
        </p:nvSpPr>
        <p:spPr>
          <a:xfrm>
            <a:off x="9768334" y="0"/>
            <a:ext cx="137666" cy="3684588"/>
          </a:xfrm>
          <a:prstGeom prst="rect">
            <a:avLst/>
          </a:prstGeom>
          <a:solidFill>
            <a:srgbClr val="DA001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36" name="Google Shape;36;p36" descr="logoweb.png"/>
          <p:cNvPicPr preferRelativeResize="0"/>
          <p:nvPr/>
        </p:nvPicPr>
        <p:blipFill rotWithShape="1">
          <a:blip r:embed="rId3">
            <a:alphaModFix/>
          </a:blip>
          <a:srcRect l="48337"/>
          <a:stretch/>
        </p:blipFill>
        <p:spPr>
          <a:xfrm>
            <a:off x="8929240" y="6039118"/>
            <a:ext cx="776288" cy="643990"/>
          </a:xfrm>
          <a:prstGeom prst="rect">
            <a:avLst/>
          </a:prstGeom>
          <a:noFill/>
          <a:ln>
            <a:noFill/>
          </a:ln>
        </p:spPr>
      </p:pic>
      <p:pic>
        <p:nvPicPr>
          <p:cNvPr id="37" name="Google Shape;37;p36" descr="TEXTURE BIANCO 1111_2.pdf"/>
          <p:cNvPicPr preferRelativeResize="0"/>
          <p:nvPr/>
        </p:nvPicPr>
        <p:blipFill rotWithShape="1">
          <a:blip r:embed="rId4">
            <a:alphaModFix/>
          </a:blip>
          <a:srcRect t="1" r="27882" b="5802"/>
          <a:stretch/>
        </p:blipFill>
        <p:spPr>
          <a:xfrm>
            <a:off x="254175" y="6337560"/>
            <a:ext cx="6138986" cy="339466"/>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9"/>
        <p:cNvGrpSpPr/>
        <p:nvPr/>
      </p:nvGrpSpPr>
      <p:grpSpPr>
        <a:xfrm>
          <a:off x="0" y="0"/>
          <a:ext cx="0" cy="0"/>
          <a:chOff x="0" y="0"/>
          <a:chExt cx="0" cy="0"/>
        </a:xfrm>
      </p:grpSpPr>
      <p:sp>
        <p:nvSpPr>
          <p:cNvPr id="40" name="Google Shape;40;p38"/>
          <p:cNvSpPr/>
          <p:nvPr/>
        </p:nvSpPr>
        <p:spPr>
          <a:xfrm>
            <a:off x="1" y="0"/>
            <a:ext cx="128463" cy="3252788"/>
          </a:xfrm>
          <a:prstGeom prst="rect">
            <a:avLst/>
          </a:prstGeom>
          <a:solidFill>
            <a:srgbClr val="DA001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1" name="Google Shape;41;p38" descr="logoweb.png"/>
          <p:cNvPicPr preferRelativeResize="0"/>
          <p:nvPr/>
        </p:nvPicPr>
        <p:blipFill rotWithShape="1">
          <a:blip r:embed="rId3">
            <a:alphaModFix/>
          </a:blip>
          <a:srcRect l="48337"/>
          <a:stretch/>
        </p:blipFill>
        <p:spPr>
          <a:xfrm>
            <a:off x="8929240" y="6039118"/>
            <a:ext cx="776288" cy="643990"/>
          </a:xfrm>
          <a:prstGeom prst="rect">
            <a:avLst/>
          </a:prstGeom>
          <a:noFill/>
          <a:ln>
            <a:noFill/>
          </a:ln>
        </p:spPr>
      </p:pic>
      <p:pic>
        <p:nvPicPr>
          <p:cNvPr id="42" name="Google Shape;42;p38" descr="TEXTURE BIANCO 1111_2.pdf"/>
          <p:cNvPicPr preferRelativeResize="0"/>
          <p:nvPr/>
        </p:nvPicPr>
        <p:blipFill rotWithShape="1">
          <a:blip r:embed="rId4">
            <a:alphaModFix/>
          </a:blip>
          <a:srcRect t="1" r="27882" b="5802"/>
          <a:stretch/>
        </p:blipFill>
        <p:spPr>
          <a:xfrm>
            <a:off x="254175" y="6337560"/>
            <a:ext cx="6138986" cy="339466"/>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27.png"/><Relationship Id="rId4" Type="http://schemas.openxmlformats.org/officeDocument/2006/relationships/image" Target="../media/image33.jpg"/></Relationships>
</file>

<file path=ppt/slides/_rels/slide1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43.jpg"/></Relationships>
</file>

<file path=ppt/slides/_rels/slide2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27.png"/><Relationship Id="rId4" Type="http://schemas.openxmlformats.org/officeDocument/2006/relationships/image" Target="../media/image45.jpg"/></Relationships>
</file>

<file path=ppt/slides/_rels/slide2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50.jpg"/></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23.png"/><Relationship Id="rId26" Type="http://schemas.openxmlformats.org/officeDocument/2006/relationships/slide" Target="slide10.xml"/><Relationship Id="rId39" Type="http://schemas.openxmlformats.org/officeDocument/2006/relationships/slide" Target="slide23.xml"/><Relationship Id="rId3" Type="http://schemas.openxmlformats.org/officeDocument/2006/relationships/image" Target="../media/image8.png"/><Relationship Id="rId21" Type="http://schemas.openxmlformats.org/officeDocument/2006/relationships/image" Target="../media/image26.png"/><Relationship Id="rId34" Type="http://schemas.openxmlformats.org/officeDocument/2006/relationships/slide" Target="slide18.xml"/><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22.png"/><Relationship Id="rId25" Type="http://schemas.openxmlformats.org/officeDocument/2006/relationships/slide" Target="slide9.xml"/><Relationship Id="rId33" Type="http://schemas.openxmlformats.org/officeDocument/2006/relationships/slide" Target="slide17.xml"/><Relationship Id="rId38" Type="http://schemas.openxmlformats.org/officeDocument/2006/relationships/slide" Target="slide22.xml"/><Relationship Id="rId2" Type="http://schemas.openxmlformats.org/officeDocument/2006/relationships/image" Target="../media/image7.png"/><Relationship Id="rId16" Type="http://schemas.openxmlformats.org/officeDocument/2006/relationships/image" Target="../media/image21.png"/><Relationship Id="rId20" Type="http://schemas.openxmlformats.org/officeDocument/2006/relationships/image" Target="../media/image25.png"/><Relationship Id="rId29" Type="http://schemas.openxmlformats.org/officeDocument/2006/relationships/slide" Target="slide13.xml"/><Relationship Id="rId41" Type="http://schemas.openxmlformats.org/officeDocument/2006/relationships/slide" Target="slide25.xml"/><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6.png"/><Relationship Id="rId24" Type="http://schemas.openxmlformats.org/officeDocument/2006/relationships/slide" Target="slide8.xml"/><Relationship Id="rId32" Type="http://schemas.openxmlformats.org/officeDocument/2006/relationships/slide" Target="slide16.xml"/><Relationship Id="rId37" Type="http://schemas.openxmlformats.org/officeDocument/2006/relationships/slide" Target="slide21.xml"/><Relationship Id="rId40" Type="http://schemas.openxmlformats.org/officeDocument/2006/relationships/slide" Target="slide24.xml"/><Relationship Id="rId5" Type="http://schemas.openxmlformats.org/officeDocument/2006/relationships/image" Target="../media/image10.png"/><Relationship Id="rId15" Type="http://schemas.openxmlformats.org/officeDocument/2006/relationships/image" Target="../media/image20.png"/><Relationship Id="rId23" Type="http://schemas.openxmlformats.org/officeDocument/2006/relationships/slide" Target="slide7.xml"/><Relationship Id="rId28" Type="http://schemas.openxmlformats.org/officeDocument/2006/relationships/slide" Target="slide12.xml"/><Relationship Id="rId36" Type="http://schemas.openxmlformats.org/officeDocument/2006/relationships/slide" Target="slide20.xml"/><Relationship Id="rId10" Type="http://schemas.openxmlformats.org/officeDocument/2006/relationships/image" Target="../media/image15.png"/><Relationship Id="rId19" Type="http://schemas.openxmlformats.org/officeDocument/2006/relationships/image" Target="../media/image24.png"/><Relationship Id="rId31" Type="http://schemas.openxmlformats.org/officeDocument/2006/relationships/slide" Target="slide15.xml"/><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 Id="rId22" Type="http://schemas.openxmlformats.org/officeDocument/2006/relationships/slide" Target="slide6.xml"/><Relationship Id="rId27" Type="http://schemas.openxmlformats.org/officeDocument/2006/relationships/slide" Target="slide11.xml"/><Relationship Id="rId30" Type="http://schemas.openxmlformats.org/officeDocument/2006/relationships/slide" Target="slide14.xml"/><Relationship Id="rId35" Type="http://schemas.openxmlformats.org/officeDocument/2006/relationships/slide" Target="slide1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7"/>
        <p:cNvGrpSpPr/>
        <p:nvPr/>
      </p:nvGrpSpPr>
      <p:grpSpPr>
        <a:xfrm>
          <a:off x="0" y="0"/>
          <a:ext cx="0" cy="0"/>
          <a:chOff x="0" y="0"/>
          <a:chExt cx="0" cy="0"/>
        </a:xfrm>
      </p:grpSpPr>
      <p:sp>
        <p:nvSpPr>
          <p:cNvPr id="48" name="Google Shape;48;p1"/>
          <p:cNvSpPr/>
          <p:nvPr/>
        </p:nvSpPr>
        <p:spPr>
          <a:xfrm>
            <a:off x="334963" y="0"/>
            <a:ext cx="9218612" cy="4866640"/>
          </a:xfrm>
          <a:prstGeom prst="rect">
            <a:avLst/>
          </a:prstGeom>
          <a:solidFill>
            <a:srgbClr val="CD092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it-IT" sz="1800" b="0" i="0" u="none" strike="noStrike" cap="none">
                <a:solidFill>
                  <a:schemeClr val="lt1"/>
                </a:solidFill>
                <a:latin typeface="Calibri"/>
                <a:ea typeface="Calibri"/>
                <a:cs typeface="Calibri"/>
                <a:sym typeface="Calibri"/>
              </a:rPr>
              <a:t> </a:t>
            </a:r>
            <a:endParaRPr sz="1800" b="0" i="0" u="none" strike="noStrike" cap="none">
              <a:solidFill>
                <a:schemeClr val="lt1"/>
              </a:solidFill>
              <a:latin typeface="Calibri"/>
              <a:ea typeface="Calibri"/>
              <a:cs typeface="Calibri"/>
              <a:sym typeface="Calibri"/>
            </a:endParaRPr>
          </a:p>
        </p:txBody>
      </p:sp>
      <p:sp>
        <p:nvSpPr>
          <p:cNvPr id="49" name="Google Shape;49;p1"/>
          <p:cNvSpPr txBox="1"/>
          <p:nvPr/>
        </p:nvSpPr>
        <p:spPr>
          <a:xfrm>
            <a:off x="812483" y="1117620"/>
            <a:ext cx="5364480" cy="30162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it-IT" sz="3200" b="1" i="0" u="none" strike="noStrike" cap="none">
                <a:solidFill>
                  <a:schemeClr val="lt1"/>
                </a:solidFill>
                <a:latin typeface="Arial"/>
                <a:ea typeface="Arial"/>
                <a:cs typeface="Arial"/>
                <a:sym typeface="Arial"/>
              </a:rPr>
              <a:t>UNITÀ DI PROGETTO SISMA</a:t>
            </a:r>
            <a:r>
              <a:rPr lang="it-IT" sz="3200" b="0" i="0" u="none" strike="noStrike" cap="none">
                <a:solidFill>
                  <a:schemeClr val="lt1"/>
                </a:solidFill>
                <a:latin typeface="Arial"/>
                <a:ea typeface="Arial"/>
                <a:cs typeface="Arial"/>
                <a:sym typeface="Arial"/>
              </a:rPr>
              <a:t> CENTRO ITALIA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600"/>
              <a:buFont typeface="Arial"/>
              <a:buNone/>
            </a:pPr>
            <a:endParaRPr sz="3600" b="1" i="1"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600"/>
              <a:buFont typeface="Arial"/>
              <a:buNone/>
            </a:pPr>
            <a:endParaRPr sz="3600" b="1" i="1"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600"/>
              <a:buFont typeface="Arial"/>
              <a:buNone/>
            </a:pPr>
            <a:endParaRPr sz="3600" b="1" i="1"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it-IT" sz="1800" b="0" i="1" u="none" strike="noStrike" cap="none">
                <a:solidFill>
                  <a:schemeClr val="lt1"/>
                </a:solidFill>
                <a:latin typeface="Arial"/>
                <a:ea typeface="Arial"/>
                <a:cs typeface="Arial"/>
                <a:sym typeface="Arial"/>
              </a:rPr>
              <a:t>Aggiornamento progetti, </a:t>
            </a:r>
            <a:r>
              <a:rPr lang="it-IT" sz="1800" i="1">
                <a:solidFill>
                  <a:schemeClr val="lt1"/>
                </a:solidFill>
              </a:rPr>
              <a:t>Dicembre</a:t>
            </a:r>
            <a:r>
              <a:rPr lang="it-IT" sz="1800" b="0" i="1" u="none" strike="noStrike" cap="none">
                <a:solidFill>
                  <a:schemeClr val="lt1"/>
                </a:solidFill>
                <a:latin typeface="Arial"/>
                <a:ea typeface="Arial"/>
                <a:cs typeface="Arial"/>
                <a:sym typeface="Arial"/>
              </a:rPr>
              <a:t> 2020</a:t>
            </a:r>
            <a:endParaRPr sz="1400" b="0" i="0" u="none" strike="noStrike" cap="none">
              <a:solidFill>
                <a:srgbClr val="000000"/>
              </a:solidFill>
              <a:latin typeface="Arial"/>
              <a:ea typeface="Arial"/>
              <a:cs typeface="Arial"/>
              <a:sym typeface="Arial"/>
            </a:endParaRPr>
          </a:p>
        </p:txBody>
      </p:sp>
      <p:pic>
        <p:nvPicPr>
          <p:cNvPr id="50" name="Google Shape;50;p1" descr="Marchio ROSSO VERTICALE RGB.png"/>
          <p:cNvPicPr preferRelativeResize="0"/>
          <p:nvPr/>
        </p:nvPicPr>
        <p:blipFill rotWithShape="1">
          <a:blip r:embed="rId3">
            <a:alphaModFix/>
          </a:blip>
          <a:srcRect/>
          <a:stretch/>
        </p:blipFill>
        <p:spPr>
          <a:xfrm>
            <a:off x="8625408" y="5598565"/>
            <a:ext cx="1108352" cy="1108646"/>
          </a:xfrm>
          <a:prstGeom prst="rect">
            <a:avLst/>
          </a:prstGeom>
          <a:noFill/>
          <a:ln>
            <a:noFill/>
          </a:ln>
        </p:spPr>
      </p:pic>
      <p:sp>
        <p:nvSpPr>
          <p:cNvPr id="51" name="Google Shape;51;p1"/>
          <p:cNvSpPr/>
          <p:nvPr/>
        </p:nvSpPr>
        <p:spPr>
          <a:xfrm>
            <a:off x="328614" y="4835525"/>
            <a:ext cx="9224962" cy="224790"/>
          </a:xfrm>
          <a:prstGeom prst="rect">
            <a:avLst/>
          </a:prstGeom>
          <a:solidFill>
            <a:srgbClr val="DDD9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it-IT" sz="1800" b="0" i="0" u="none" strike="noStrike" cap="none">
                <a:solidFill>
                  <a:schemeClr val="lt1"/>
                </a:solidFill>
                <a:latin typeface="Calibri"/>
                <a:ea typeface="Calibri"/>
                <a:cs typeface="Calibri"/>
                <a:sym typeface="Calibri"/>
              </a:rPr>
              <a:t> </a:t>
            </a:r>
            <a:endParaRPr sz="1800" b="0" i="0" u="none" strike="noStrike" cap="none">
              <a:solidFill>
                <a:schemeClr val="lt1"/>
              </a:solidFill>
              <a:latin typeface="Calibri"/>
              <a:ea typeface="Calibri"/>
              <a:cs typeface="Calibri"/>
              <a:sym typeface="Calibri"/>
            </a:endParaRPr>
          </a:p>
        </p:txBody>
      </p:sp>
      <p:pic>
        <p:nvPicPr>
          <p:cNvPr id="52" name="Google Shape;52;p1" descr="TEXTURE BIANCO 0711.pdf"/>
          <p:cNvPicPr preferRelativeResize="0"/>
          <p:nvPr/>
        </p:nvPicPr>
        <p:blipFill rotWithShape="1">
          <a:blip r:embed="rId4">
            <a:alphaModFix/>
          </a:blip>
          <a:srcRect/>
          <a:stretch/>
        </p:blipFill>
        <p:spPr>
          <a:xfrm>
            <a:off x="319895" y="5016500"/>
            <a:ext cx="9216000" cy="390167"/>
          </a:xfrm>
          <a:prstGeom prst="rect">
            <a:avLst/>
          </a:prstGeom>
          <a:noFill/>
          <a:ln>
            <a:noFill/>
          </a:ln>
        </p:spPr>
      </p:pic>
      <p:pic>
        <p:nvPicPr>
          <p:cNvPr id="53" name="Google Shape;53;p1" descr="TEXTURE ROSSA.pdf"/>
          <p:cNvPicPr preferRelativeResize="0"/>
          <p:nvPr/>
        </p:nvPicPr>
        <p:blipFill rotWithShape="1">
          <a:blip r:embed="rId5">
            <a:alphaModFix amt="62000"/>
          </a:blip>
          <a:srcRect/>
          <a:stretch/>
        </p:blipFill>
        <p:spPr>
          <a:xfrm>
            <a:off x="308730" y="40628"/>
            <a:ext cx="9468000" cy="40083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10"/>
          <p:cNvSpPr/>
          <p:nvPr/>
        </p:nvSpPr>
        <p:spPr>
          <a:xfrm>
            <a:off x="5802461" y="0"/>
            <a:ext cx="2350897" cy="24528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3" name="Google Shape;143;p10"/>
          <p:cNvSpPr txBox="1"/>
          <p:nvPr/>
        </p:nvSpPr>
        <p:spPr>
          <a:xfrm>
            <a:off x="315342" y="3252788"/>
            <a:ext cx="5122093" cy="2462212"/>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100"/>
              <a:buFont typeface="Arial"/>
              <a:buNone/>
            </a:pPr>
            <a:r>
              <a:rPr lang="it-IT" sz="1100" b="0" i="0" u="none" strike="noStrike" cap="none" dirty="0">
                <a:solidFill>
                  <a:srgbClr val="000000"/>
                </a:solidFill>
                <a:latin typeface="Arial"/>
                <a:ea typeface="Arial"/>
                <a:cs typeface="Arial"/>
                <a:sym typeface="Arial"/>
              </a:rPr>
              <a:t>Dopo il sisma, a causa dei forti danni subiti dalle strutture scolastiche, i ragazzi e gli insegnanti della zona sono stati costretti a lunghi viaggi e faticosi doppi turni per poter continuare l’attività didattica nelle poche scuole rimaste illese, spesso molto lontane e difficili da raggiungere.</a:t>
            </a:r>
            <a:endParaRPr sz="1400" b="0"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100"/>
              <a:buFont typeface="Arial"/>
              <a:buNone/>
            </a:pPr>
            <a:endParaRPr sz="1100" b="0"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100"/>
              <a:buFont typeface="Arial"/>
              <a:buNone/>
            </a:pPr>
            <a:r>
              <a:rPr lang="it-IT" sz="1100" b="0" i="0" u="none" strike="noStrike" cap="none" dirty="0">
                <a:solidFill>
                  <a:srgbClr val="000000"/>
                </a:solidFill>
                <a:latin typeface="Arial"/>
                <a:ea typeface="Arial"/>
                <a:cs typeface="Arial"/>
                <a:sym typeface="Arial"/>
              </a:rPr>
              <a:t>Una situazione di grande disagio su cui la CRI ha deciso di intervenire, rispondendo a una richiesta diretta del MIUR e del Comune di Isola, con la realizzazione di </a:t>
            </a:r>
            <a:r>
              <a:rPr lang="it-IT" sz="1100" b="1" i="0" u="none" strike="noStrike" cap="none" dirty="0">
                <a:solidFill>
                  <a:srgbClr val="000000"/>
                </a:solidFill>
                <a:latin typeface="Arial"/>
                <a:ea typeface="Arial"/>
                <a:cs typeface="Arial"/>
                <a:sym typeface="Arial"/>
              </a:rPr>
              <a:t>una scuola primaria</a:t>
            </a:r>
            <a:r>
              <a:rPr lang="it-IT" sz="1100" b="0" i="0" u="none" strike="noStrike" cap="none" dirty="0">
                <a:solidFill>
                  <a:srgbClr val="000000"/>
                </a:solidFill>
                <a:latin typeface="Arial"/>
                <a:ea typeface="Arial"/>
                <a:cs typeface="Arial"/>
                <a:sym typeface="Arial"/>
              </a:rPr>
              <a:t>, costruita</a:t>
            </a:r>
            <a:r>
              <a:rPr lang="it-IT" sz="1100" b="1" i="1" u="none" strike="noStrike" cap="none" dirty="0">
                <a:solidFill>
                  <a:srgbClr val="000000"/>
                </a:solidFill>
                <a:latin typeface="Arial"/>
                <a:ea typeface="Arial"/>
                <a:cs typeface="Arial"/>
                <a:sym typeface="Arial"/>
              </a:rPr>
              <a:t> </a:t>
            </a:r>
            <a:r>
              <a:rPr lang="it-IT" sz="1100" b="0" i="0" u="none" strike="noStrike" cap="none" dirty="0">
                <a:solidFill>
                  <a:srgbClr val="000000"/>
                </a:solidFill>
                <a:latin typeface="Arial"/>
                <a:ea typeface="Arial"/>
                <a:cs typeface="Arial"/>
                <a:sym typeface="Arial"/>
              </a:rPr>
              <a:t>con moduli in acciaio e legno, </a:t>
            </a:r>
            <a:r>
              <a:rPr lang="it-IT" sz="1100" b="1" i="0" u="none" strike="noStrike" cap="none" dirty="0">
                <a:solidFill>
                  <a:srgbClr val="000000"/>
                </a:solidFill>
                <a:latin typeface="Arial"/>
                <a:ea typeface="Arial"/>
                <a:cs typeface="Arial"/>
                <a:sym typeface="Arial"/>
              </a:rPr>
              <a:t>completamente antisismica</a:t>
            </a:r>
            <a:r>
              <a:rPr lang="it-IT" sz="1100" b="0" i="0" u="none" strike="noStrike" cap="none" dirty="0">
                <a:solidFill>
                  <a:srgbClr val="000000"/>
                </a:solidFill>
                <a:latin typeface="Arial"/>
                <a:ea typeface="Arial"/>
                <a:cs typeface="Arial"/>
                <a:sym typeface="Arial"/>
              </a:rPr>
              <a:t>, con 10 classi, 3 laboratori multimediali e accesso diretto alla palestra. La scuola ospiterà </a:t>
            </a:r>
            <a:r>
              <a:rPr lang="it-IT" sz="1100" b="1" i="0" u="none" strike="noStrike" cap="none" dirty="0">
                <a:solidFill>
                  <a:srgbClr val="000000"/>
                </a:solidFill>
                <a:latin typeface="Arial"/>
                <a:ea typeface="Arial"/>
                <a:cs typeface="Arial"/>
                <a:sym typeface="Arial"/>
              </a:rPr>
              <a:t>oltre 180 giovani studenti</a:t>
            </a:r>
            <a:r>
              <a:rPr lang="it-IT" sz="1100" b="0" i="0" u="none" strike="noStrike" cap="none" dirty="0">
                <a:solidFill>
                  <a:srgbClr val="000000"/>
                </a:solidFill>
                <a:latin typeface="Arial"/>
                <a:ea typeface="Arial"/>
                <a:cs typeface="Arial"/>
                <a:sym typeface="Arial"/>
              </a:rPr>
              <a:t>, che potranno così tornare a studiare in un luogo confortevole, attrezzato e sicuro.</a:t>
            </a:r>
            <a:endParaRPr sz="1400" b="0"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100"/>
              <a:buFont typeface="Arial"/>
              <a:buNone/>
            </a:pPr>
            <a:endParaRPr sz="1100" b="0"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100"/>
              <a:buFont typeface="Arial"/>
              <a:buNone/>
            </a:pPr>
            <a:r>
              <a:rPr lang="it-IT" sz="1100" b="1" i="0" u="none" strike="noStrike" cap="none" dirty="0">
                <a:solidFill>
                  <a:srgbClr val="000000"/>
                </a:solidFill>
                <a:latin typeface="Arial"/>
                <a:ea typeface="Arial"/>
                <a:cs typeface="Arial"/>
                <a:sym typeface="Arial"/>
              </a:rPr>
              <a:t>L’opera è stata inaugurata il 9 novembre 2019</a:t>
            </a:r>
            <a:r>
              <a:rPr lang="it-IT" sz="1100" b="0" i="0" u="none" strike="noStrike" cap="none" dirty="0">
                <a:solidFill>
                  <a:srgbClr val="000000"/>
                </a:solidFill>
                <a:latin typeface="Arial"/>
                <a:ea typeface="Arial"/>
                <a:cs typeface="Arial"/>
                <a:sym typeface="Arial"/>
              </a:rPr>
              <a:t>. Il 9 gennaio 2020 è suonata la prima campanella.</a:t>
            </a:r>
            <a:endParaRPr sz="1400" b="0" i="0" u="none" strike="noStrike" cap="none" dirty="0">
              <a:solidFill>
                <a:srgbClr val="000000"/>
              </a:solidFill>
              <a:latin typeface="Arial"/>
              <a:ea typeface="Arial"/>
              <a:cs typeface="Arial"/>
              <a:sym typeface="Arial"/>
            </a:endParaRPr>
          </a:p>
        </p:txBody>
      </p:sp>
      <p:pic>
        <p:nvPicPr>
          <p:cNvPr id="144" name="Google Shape;144;p10"/>
          <p:cNvPicPr preferRelativeResize="0"/>
          <p:nvPr/>
        </p:nvPicPr>
        <p:blipFill rotWithShape="1">
          <a:blip r:embed="rId3">
            <a:alphaModFix/>
          </a:blip>
          <a:srcRect t="1055" r="21149" b="-2628"/>
          <a:stretch/>
        </p:blipFill>
        <p:spPr>
          <a:xfrm>
            <a:off x="5802461" y="1113809"/>
            <a:ext cx="2350897" cy="2021117"/>
          </a:xfrm>
          <a:prstGeom prst="rect">
            <a:avLst/>
          </a:prstGeom>
          <a:noFill/>
          <a:ln>
            <a:noFill/>
          </a:ln>
        </p:spPr>
      </p:pic>
      <p:pic>
        <p:nvPicPr>
          <p:cNvPr id="145" name="Google Shape;145;p10"/>
          <p:cNvPicPr preferRelativeResize="0"/>
          <p:nvPr/>
        </p:nvPicPr>
        <p:blipFill rotWithShape="1">
          <a:blip r:embed="rId4">
            <a:alphaModFix/>
          </a:blip>
          <a:srcRect t="3906" b="1963"/>
          <a:stretch/>
        </p:blipFill>
        <p:spPr>
          <a:xfrm>
            <a:off x="5814749" y="3252788"/>
            <a:ext cx="4129023" cy="2678112"/>
          </a:xfrm>
          <a:prstGeom prst="rect">
            <a:avLst/>
          </a:prstGeom>
          <a:noFill/>
          <a:ln>
            <a:noFill/>
          </a:ln>
        </p:spPr>
      </p:pic>
      <p:sp>
        <p:nvSpPr>
          <p:cNvPr id="146" name="Google Shape;146;p10"/>
          <p:cNvSpPr txBox="1"/>
          <p:nvPr/>
        </p:nvSpPr>
        <p:spPr>
          <a:xfrm>
            <a:off x="334963" y="1092200"/>
            <a:ext cx="5467498" cy="86173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it-IT" sz="2800" b="1" i="0" u="none" strike="noStrike" cap="none" dirty="0">
                <a:solidFill>
                  <a:srgbClr val="DA001A"/>
                </a:solidFill>
                <a:latin typeface="Arial"/>
                <a:ea typeface="Arial"/>
                <a:cs typeface="Arial"/>
                <a:sym typeface="Arial"/>
              </a:rPr>
              <a:t>ISOLA DEL GRAN SASSO  </a:t>
            </a:r>
            <a:endParaRPr sz="2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200"/>
              <a:buFont typeface="Arial"/>
              <a:buNone/>
            </a:pPr>
            <a:r>
              <a:rPr lang="it-IT" sz="2200" b="0" i="0" u="none" strike="noStrike" cap="none" dirty="0">
                <a:solidFill>
                  <a:srgbClr val="7F7F7F"/>
                </a:solidFill>
                <a:latin typeface="Arial"/>
                <a:ea typeface="Arial"/>
                <a:cs typeface="Arial"/>
                <a:sym typeface="Arial"/>
              </a:rPr>
              <a:t>SCUOLA PRIMARIA PARROZZANI</a:t>
            </a:r>
            <a:endParaRPr sz="2200" b="0" i="1" u="none" strike="noStrike" cap="none" dirty="0">
              <a:solidFill>
                <a:srgbClr val="7F7F7F"/>
              </a:solidFill>
              <a:latin typeface="Arial"/>
              <a:ea typeface="Arial"/>
              <a:cs typeface="Arial"/>
              <a:sym typeface="Arial"/>
            </a:endParaRPr>
          </a:p>
        </p:txBody>
      </p:sp>
      <p:pic>
        <p:nvPicPr>
          <p:cNvPr id="147" name="Google Shape;147;p10" descr="mappappt.png"/>
          <p:cNvPicPr preferRelativeResize="0"/>
          <p:nvPr/>
        </p:nvPicPr>
        <p:blipFill rotWithShape="1">
          <a:blip r:embed="rId5">
            <a:alphaModFix/>
          </a:blip>
          <a:srcRect l="25368" t="8799" r="20384" b="30859"/>
          <a:stretch/>
        </p:blipFill>
        <p:spPr>
          <a:xfrm>
            <a:off x="410883" y="1959590"/>
            <a:ext cx="1277470" cy="1140798"/>
          </a:xfrm>
          <a:prstGeom prst="rect">
            <a:avLst/>
          </a:prstGeom>
          <a:noFill/>
          <a:ln>
            <a:noFill/>
          </a:ln>
        </p:spPr>
      </p:pic>
      <p:sp>
        <p:nvSpPr>
          <p:cNvPr id="148" name="Google Shape;148;p10"/>
          <p:cNvSpPr/>
          <p:nvPr/>
        </p:nvSpPr>
        <p:spPr>
          <a:xfrm rot="8100000">
            <a:off x="1211145" y="2535922"/>
            <a:ext cx="179606" cy="179606"/>
          </a:xfrm>
          <a:prstGeom prst="teardrop">
            <a:avLst>
              <a:gd name="adj" fmla="val 100000"/>
            </a:avLst>
          </a:prstGeom>
          <a:solidFill>
            <a:srgbClr val="DA001A"/>
          </a:solidFill>
          <a:ln>
            <a:noFill/>
          </a:ln>
          <a:effectLst>
            <a:outerShdw blurRad="76200" dist="12700" dir="8100000" sy="-23000" kx="800400" algn="b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70B2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11"/>
          <p:cNvSpPr/>
          <p:nvPr/>
        </p:nvSpPr>
        <p:spPr>
          <a:xfrm>
            <a:off x="406400" y="116631"/>
            <a:ext cx="4540250" cy="4752529"/>
          </a:xfrm>
          <a:prstGeom prst="rect">
            <a:avLst/>
          </a:prstGeom>
          <a:solidFill>
            <a:srgbClr val="DDD9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4" name="Google Shape;154;p11"/>
          <p:cNvSpPr txBox="1"/>
          <p:nvPr/>
        </p:nvSpPr>
        <p:spPr>
          <a:xfrm>
            <a:off x="5313040" y="3212976"/>
            <a:ext cx="4244975" cy="3225843"/>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100"/>
              <a:buFont typeface="Arial"/>
              <a:buNone/>
            </a:pPr>
            <a:r>
              <a:rPr lang="it-IT" sz="11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Il sisma ha colpito duramente tutta la zona e l’Università di Camerino, istituzione fondamentale per la città e il suo territorio, che ha perso oltre 40.000 metri quadri di strutture didattiche e circa 1.800 posti letto negli appartamenti privati. In un territorio dove il numero di studenti supera quello degli abitanti, </a:t>
            </a:r>
            <a:r>
              <a:rPr lang="it-IT" sz="1100" b="1"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ricostruire il tessuto sociale significa anche intervenire a supporto dell’Università</a:t>
            </a:r>
            <a:r>
              <a:rPr lang="it-IT" sz="11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it-IT" sz="11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Per questo la Croce Rossa Italiana si è impegnata a costruire </a:t>
            </a:r>
            <a:r>
              <a:rPr lang="it-IT" sz="1100" b="1"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un’intera ala del nuovo Campus universitario</a:t>
            </a:r>
            <a:r>
              <a:rPr lang="it-IT" sz="11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destinata agli alloggi per gli studenti realizzando due palazzine per una capacità di 43 posti letto in totale. </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it-IT" sz="1100" b="1"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La struttura è stata inaugurata il 24 luglio 2020.</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it-IT" sz="1100" b="1" dirty="0">
                <a:effectLst/>
                <a:latin typeface="Arial" panose="020B0604020202020204" pitchFamily="34" charset="0"/>
                <a:ea typeface="Calibri" panose="020F0502020204030204" pitchFamily="34" charset="0"/>
                <a:cs typeface="Times New Roman" panose="02020603050405020304" pitchFamily="18" charset="0"/>
              </a:rPr>
              <a:t> </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just" rtl="0">
              <a:lnSpc>
                <a:spcPct val="100000"/>
              </a:lnSpc>
              <a:spcBef>
                <a:spcPts val="0"/>
              </a:spcBef>
              <a:spcAft>
                <a:spcPts val="0"/>
              </a:spcAft>
              <a:buClr>
                <a:srgbClr val="000000"/>
              </a:buClr>
              <a:buSzPts val="1100"/>
              <a:buFont typeface="Arial"/>
              <a:buNone/>
            </a:pPr>
            <a:endParaRPr lang="it-IT" sz="1100" b="1"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100"/>
              <a:buFont typeface="Arial"/>
              <a:buNone/>
            </a:pPr>
            <a:endParaRPr lang="it-IT" sz="1100" b="1" dirty="0"/>
          </a:p>
          <a:p>
            <a:pPr marL="0" marR="0" lvl="0" indent="0" algn="just" rtl="0">
              <a:lnSpc>
                <a:spcPct val="100000"/>
              </a:lnSpc>
              <a:spcBef>
                <a:spcPts val="0"/>
              </a:spcBef>
              <a:spcAft>
                <a:spcPts val="0"/>
              </a:spcAft>
              <a:buClr>
                <a:srgbClr val="000000"/>
              </a:buClr>
              <a:buSzPts val="1100"/>
              <a:buFont typeface="Arial"/>
              <a:buNone/>
            </a:pPr>
            <a:endParaRPr lang="it-IT" sz="1400" b="0" i="0" u="none" strike="noStrike" cap="none" dirty="0">
              <a:solidFill>
                <a:srgbClr val="000000"/>
              </a:solidFill>
              <a:latin typeface="Arial"/>
              <a:ea typeface="Arial"/>
              <a:cs typeface="Arial"/>
              <a:sym typeface="Arial"/>
            </a:endParaRPr>
          </a:p>
        </p:txBody>
      </p:sp>
      <p:pic>
        <p:nvPicPr>
          <p:cNvPr id="155" name="Google Shape;155;p11"/>
          <p:cNvPicPr preferRelativeResize="0"/>
          <p:nvPr/>
        </p:nvPicPr>
        <p:blipFill rotWithShape="1">
          <a:blip r:embed="rId3">
            <a:alphaModFix/>
          </a:blip>
          <a:srcRect l="6238" t="1577" r="24987" b="-176"/>
          <a:stretch/>
        </p:blipFill>
        <p:spPr>
          <a:xfrm>
            <a:off x="406400" y="0"/>
            <a:ext cx="4540250" cy="4556325"/>
          </a:xfrm>
          <a:prstGeom prst="rect">
            <a:avLst/>
          </a:prstGeom>
          <a:noFill/>
          <a:ln>
            <a:noFill/>
          </a:ln>
        </p:spPr>
      </p:pic>
      <p:sp>
        <p:nvSpPr>
          <p:cNvPr id="156" name="Google Shape;156;p11"/>
          <p:cNvSpPr txBox="1"/>
          <p:nvPr/>
        </p:nvSpPr>
        <p:spPr>
          <a:xfrm>
            <a:off x="5303838" y="1072277"/>
            <a:ext cx="5042417"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it-IT" sz="2800" b="1" i="0" u="none" strike="noStrike" cap="none" dirty="0">
                <a:solidFill>
                  <a:srgbClr val="DA001A"/>
                </a:solidFill>
                <a:latin typeface="Arial"/>
                <a:ea typeface="Arial"/>
                <a:cs typeface="Arial"/>
                <a:sym typeface="Arial"/>
              </a:rPr>
              <a:t>CAMERINO</a:t>
            </a:r>
            <a:endParaRPr sz="2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200"/>
              <a:buFont typeface="Arial"/>
              <a:buNone/>
            </a:pPr>
            <a:r>
              <a:rPr lang="it-IT" sz="2200" b="0" i="0" u="none" strike="noStrike" cap="none" dirty="0">
                <a:solidFill>
                  <a:srgbClr val="7F7F7F"/>
                </a:solidFill>
                <a:latin typeface="Arial"/>
                <a:ea typeface="Arial"/>
                <a:cs typeface="Arial"/>
                <a:sym typeface="Arial"/>
              </a:rPr>
              <a:t>ALLOGGI PER STUDENTI UNIVERSITARI</a:t>
            </a:r>
            <a:endParaRPr sz="2200" b="0" i="1" u="none" strike="noStrike" cap="none" dirty="0">
              <a:solidFill>
                <a:srgbClr val="7F7F7F"/>
              </a:solidFill>
              <a:latin typeface="Arial"/>
              <a:ea typeface="Arial"/>
              <a:cs typeface="Arial"/>
              <a:sym typeface="Arial"/>
            </a:endParaRPr>
          </a:p>
        </p:txBody>
      </p:sp>
      <p:pic>
        <p:nvPicPr>
          <p:cNvPr id="157" name="Google Shape;157;p11" descr="mappappt.png"/>
          <p:cNvPicPr preferRelativeResize="0"/>
          <p:nvPr/>
        </p:nvPicPr>
        <p:blipFill rotWithShape="1">
          <a:blip r:embed="rId4">
            <a:alphaModFix/>
          </a:blip>
          <a:srcRect l="25368" t="8799" r="20384" b="30859"/>
          <a:stretch/>
        </p:blipFill>
        <p:spPr>
          <a:xfrm>
            <a:off x="8276105" y="166648"/>
            <a:ext cx="1277470" cy="1140798"/>
          </a:xfrm>
          <a:prstGeom prst="rect">
            <a:avLst/>
          </a:prstGeom>
          <a:noFill/>
          <a:ln>
            <a:noFill/>
          </a:ln>
        </p:spPr>
      </p:pic>
      <p:sp>
        <p:nvSpPr>
          <p:cNvPr id="158" name="Google Shape;158;p11"/>
          <p:cNvSpPr/>
          <p:nvPr/>
        </p:nvSpPr>
        <p:spPr>
          <a:xfrm rot="8100000">
            <a:off x="8777544" y="269412"/>
            <a:ext cx="179606" cy="179606"/>
          </a:xfrm>
          <a:prstGeom prst="teardrop">
            <a:avLst>
              <a:gd name="adj" fmla="val 100000"/>
            </a:avLst>
          </a:prstGeom>
          <a:solidFill>
            <a:srgbClr val="DA001A"/>
          </a:solidFill>
          <a:ln>
            <a:noFill/>
          </a:ln>
          <a:effectLst>
            <a:outerShdw blurRad="76200" dist="12700" dir="8100000" sy="-23000" kx="800400" algn="b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70B20"/>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13"/>
          <p:cNvSpPr/>
          <p:nvPr/>
        </p:nvSpPr>
        <p:spPr>
          <a:xfrm>
            <a:off x="7555103" y="435701"/>
            <a:ext cx="2350897" cy="5336634"/>
          </a:xfrm>
          <a:prstGeom prst="rect">
            <a:avLst/>
          </a:prstGeom>
          <a:solidFill>
            <a:srgbClr val="DDD9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5" name="Google Shape;175;p13"/>
          <p:cNvSpPr/>
          <p:nvPr/>
        </p:nvSpPr>
        <p:spPr>
          <a:xfrm>
            <a:off x="291483" y="2836962"/>
            <a:ext cx="4682578" cy="2123658"/>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100"/>
              <a:buFont typeface="Arial"/>
              <a:buNone/>
            </a:pPr>
            <a:r>
              <a:rPr lang="it-IT" sz="1100" b="0" i="0" u="none" strike="noStrike" cap="none">
                <a:solidFill>
                  <a:srgbClr val="000000"/>
                </a:solidFill>
                <a:latin typeface="Arial"/>
                <a:ea typeface="Arial"/>
                <a:cs typeface="Arial"/>
                <a:sym typeface="Arial"/>
              </a:rPr>
              <a:t>La CRI si è resa disponibile a co-finanziare il progetto di realizzazione della </a:t>
            </a:r>
            <a:r>
              <a:rPr lang="it-IT" sz="1100" b="1" i="0" u="none" strike="noStrike" cap="none">
                <a:solidFill>
                  <a:srgbClr val="000000"/>
                </a:solidFill>
                <a:latin typeface="Arial"/>
                <a:ea typeface="Arial"/>
                <a:cs typeface="Arial"/>
                <a:sym typeface="Arial"/>
              </a:rPr>
              <a:t>Palestra dell’Istituto alberghiero di Spoleto </a:t>
            </a:r>
            <a:r>
              <a:rPr lang="it-IT" sz="1100" b="0" i="0" u="none" strike="noStrike" cap="none">
                <a:solidFill>
                  <a:srgbClr val="000000"/>
                </a:solidFill>
                <a:latin typeface="Arial"/>
                <a:ea typeface="Arial"/>
                <a:cs typeface="Arial"/>
                <a:sym typeface="Arial"/>
              </a:rPr>
              <a:t>promosso dalla Provincia di Perugia in collaborazione con il Comune di Spoleto. La struttura si estenderà su di una superficie pari a </a:t>
            </a:r>
            <a:r>
              <a:rPr lang="it-IT" sz="1100" b="1" i="0" u="none" strike="noStrike" cap="none">
                <a:solidFill>
                  <a:srgbClr val="000000"/>
                </a:solidFill>
                <a:latin typeface="Arial"/>
                <a:ea typeface="Arial"/>
                <a:cs typeface="Arial"/>
                <a:sym typeface="Arial"/>
              </a:rPr>
              <a:t>circa 900 mq </a:t>
            </a:r>
            <a:r>
              <a:rPr lang="it-IT" sz="1100" b="0" i="0" u="none" strike="noStrike" cap="none">
                <a:solidFill>
                  <a:srgbClr val="000000"/>
                </a:solidFill>
                <a:latin typeface="Arial"/>
                <a:ea typeface="Arial"/>
                <a:cs typeface="Arial"/>
                <a:sym typeface="Arial"/>
              </a:rPr>
              <a:t>destinata ad attività sportive e sarà realizzata in Classe d’uso IV°, ossia nel rispetto dei criteri richiesti per le strutture con “</a:t>
            </a:r>
            <a:r>
              <a:rPr lang="it-IT" sz="1100" b="0" i="1" u="none" strike="noStrike" cap="none">
                <a:solidFill>
                  <a:srgbClr val="000000"/>
                </a:solidFill>
                <a:latin typeface="Arial"/>
                <a:ea typeface="Arial"/>
                <a:cs typeface="Arial"/>
                <a:sym typeface="Arial"/>
              </a:rPr>
              <a:t>funzioni pubbliche o strategiche importanti, anche con riferimento alla gestione della protezione civile in caso di calamità”.</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100"/>
              <a:buFont typeface="Arial"/>
              <a:buNone/>
            </a:pPr>
            <a:r>
              <a:rPr lang="it-IT" sz="1100" b="1" i="0" u="none" strike="noStrike" cap="none">
                <a:solidFill>
                  <a:srgbClr val="000000"/>
                </a:solidFill>
                <a:latin typeface="Arial"/>
                <a:ea typeface="Arial"/>
                <a:cs typeface="Arial"/>
                <a:sym typeface="Arial"/>
              </a:rPr>
              <a:t>La posa della prima pietra è avvenuta il 30 gennaio 2020</a:t>
            </a:r>
            <a:r>
              <a:rPr lang="it-IT" sz="1100" b="0" i="0" u="none" strike="noStrike" cap="none">
                <a:solidFill>
                  <a:srgbClr val="000000"/>
                </a:solidFill>
                <a:latin typeface="Arial"/>
                <a:ea typeface="Arial"/>
                <a:cs typeface="Arial"/>
                <a:sym typeface="Arial"/>
              </a:rPr>
              <a:t>, mentre, la fine lavori, compatibilmente con i ritardi dovuti all’emergenza COVID, è prevista per i primi mesi del 2021.</a:t>
            </a:r>
            <a:endParaRPr sz="1100" b="0" i="0" u="none" strike="noStrike" cap="none">
              <a:solidFill>
                <a:srgbClr val="000000"/>
              </a:solidFill>
              <a:latin typeface="Arial"/>
              <a:ea typeface="Arial"/>
              <a:cs typeface="Arial"/>
              <a:sym typeface="Arial"/>
            </a:endParaRPr>
          </a:p>
        </p:txBody>
      </p:sp>
      <p:pic>
        <p:nvPicPr>
          <p:cNvPr id="176" name="Google Shape;176;p13" descr="https://www.cri.it/flex/images/6/a/9/D.982c74cc5bd05af88907/95c2c67c_7c53_47fa_8768_61686d1a0fc7.jpg"/>
          <p:cNvPicPr preferRelativeResize="0"/>
          <p:nvPr/>
        </p:nvPicPr>
        <p:blipFill rotWithShape="1">
          <a:blip r:embed="rId3">
            <a:alphaModFix/>
          </a:blip>
          <a:srcRect l="15030" t="23351" r="12812" b="2516"/>
          <a:stretch/>
        </p:blipFill>
        <p:spPr>
          <a:xfrm>
            <a:off x="5421401" y="446587"/>
            <a:ext cx="4179888" cy="5336634"/>
          </a:xfrm>
          <a:prstGeom prst="rect">
            <a:avLst/>
          </a:prstGeom>
          <a:noFill/>
          <a:ln>
            <a:noFill/>
          </a:ln>
        </p:spPr>
      </p:pic>
      <p:sp>
        <p:nvSpPr>
          <p:cNvPr id="177" name="Google Shape;177;p13"/>
          <p:cNvSpPr txBox="1"/>
          <p:nvPr/>
        </p:nvSpPr>
        <p:spPr>
          <a:xfrm>
            <a:off x="304711" y="800264"/>
            <a:ext cx="5042417"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it-IT" sz="2800" b="1" i="0" u="none" strike="noStrike" cap="none" dirty="0">
                <a:solidFill>
                  <a:srgbClr val="DA001A"/>
                </a:solidFill>
                <a:latin typeface="Arial"/>
                <a:ea typeface="Arial"/>
                <a:cs typeface="Arial"/>
                <a:sym typeface="Arial"/>
              </a:rPr>
              <a:t>SPOLETO </a:t>
            </a:r>
            <a:endParaRPr sz="2800" b="1" i="0" u="none" strike="noStrike" cap="none" dirty="0">
              <a:solidFill>
                <a:srgbClr val="DA001A"/>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200"/>
              <a:buFont typeface="Arial"/>
              <a:buNone/>
            </a:pPr>
            <a:r>
              <a:rPr lang="it-IT" sz="2200" b="0" i="0" u="none" strike="noStrike" cap="none" dirty="0">
                <a:solidFill>
                  <a:srgbClr val="7F7F7F"/>
                </a:solidFill>
                <a:latin typeface="Arial"/>
                <a:ea typeface="Arial"/>
                <a:cs typeface="Arial"/>
                <a:sym typeface="Arial"/>
              </a:rPr>
              <a:t>PALESTRA ISTITUTO </a:t>
            </a:r>
            <a:endParaRPr sz="2200" b="0" i="0" u="none" strike="noStrike" cap="none" dirty="0">
              <a:solidFill>
                <a:srgbClr val="7F7F7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200"/>
              <a:buFont typeface="Arial"/>
              <a:buNone/>
            </a:pPr>
            <a:r>
              <a:rPr lang="it-IT" sz="2200" b="0" i="0" u="none" strike="noStrike" cap="none" dirty="0">
                <a:solidFill>
                  <a:srgbClr val="7F7F7F"/>
                </a:solidFill>
                <a:latin typeface="Arial"/>
                <a:ea typeface="Arial"/>
                <a:cs typeface="Arial"/>
                <a:sym typeface="Arial"/>
              </a:rPr>
              <a:t>ALBERGHIERO</a:t>
            </a:r>
            <a:endParaRPr sz="2200" b="0" i="1" u="none" strike="noStrike" cap="none" dirty="0">
              <a:solidFill>
                <a:srgbClr val="7F7F7F"/>
              </a:solidFill>
              <a:latin typeface="Arial"/>
              <a:ea typeface="Arial"/>
              <a:cs typeface="Arial"/>
              <a:sym typeface="Arial"/>
            </a:endParaRPr>
          </a:p>
        </p:txBody>
      </p:sp>
      <p:pic>
        <p:nvPicPr>
          <p:cNvPr id="178" name="Google Shape;178;p13" descr="mappappt.png"/>
          <p:cNvPicPr preferRelativeResize="0"/>
          <p:nvPr/>
        </p:nvPicPr>
        <p:blipFill rotWithShape="1">
          <a:blip r:embed="rId4">
            <a:alphaModFix/>
          </a:blip>
          <a:srcRect l="22251" t="8799" r="20383" b="30859"/>
          <a:stretch/>
        </p:blipFill>
        <p:spPr>
          <a:xfrm>
            <a:off x="3679116" y="789106"/>
            <a:ext cx="1350869" cy="1140798"/>
          </a:xfrm>
          <a:prstGeom prst="rect">
            <a:avLst/>
          </a:prstGeom>
          <a:noFill/>
          <a:ln>
            <a:noFill/>
          </a:ln>
        </p:spPr>
      </p:pic>
      <p:sp>
        <p:nvSpPr>
          <p:cNvPr id="179" name="Google Shape;179;p13"/>
          <p:cNvSpPr/>
          <p:nvPr/>
        </p:nvSpPr>
        <p:spPr>
          <a:xfrm rot="8100000">
            <a:off x="4216602" y="1242987"/>
            <a:ext cx="179606" cy="179606"/>
          </a:xfrm>
          <a:prstGeom prst="teardrop">
            <a:avLst>
              <a:gd name="adj" fmla="val 100000"/>
            </a:avLst>
          </a:prstGeom>
          <a:solidFill>
            <a:srgbClr val="DA001A"/>
          </a:solidFill>
          <a:ln>
            <a:noFill/>
          </a:ln>
          <a:effectLst>
            <a:outerShdw blurRad="76200" dist="12700" dir="8100000" sy="-23000" kx="800400" algn="b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70B20"/>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14"/>
          <p:cNvSpPr/>
          <p:nvPr/>
        </p:nvSpPr>
        <p:spPr>
          <a:xfrm>
            <a:off x="6393160" y="0"/>
            <a:ext cx="3158829" cy="404664"/>
          </a:xfrm>
          <a:prstGeom prst="rect">
            <a:avLst/>
          </a:prstGeom>
          <a:solidFill>
            <a:srgbClr val="DDD9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85" name="Google Shape;185;p14"/>
          <p:cNvSpPr txBox="1"/>
          <p:nvPr/>
        </p:nvSpPr>
        <p:spPr>
          <a:xfrm>
            <a:off x="6393160" y="1110511"/>
            <a:ext cx="3158829" cy="386255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100"/>
              <a:buFont typeface="Arial"/>
              <a:buNone/>
            </a:pPr>
            <a:r>
              <a:rPr lang="it-IT" sz="1100" b="1" i="0" u="none" strike="noStrike" cap="none" dirty="0">
                <a:solidFill>
                  <a:srgbClr val="000000"/>
                </a:solidFill>
                <a:latin typeface="Arial"/>
                <a:ea typeface="Arial"/>
                <a:cs typeface="Arial"/>
                <a:sym typeface="Arial"/>
              </a:rPr>
              <a:t>Cultura, aggregazione, partecipazione</a:t>
            </a:r>
            <a:r>
              <a:rPr lang="it-IT" sz="1100" b="0" i="0" u="none" strike="noStrike" cap="none" dirty="0">
                <a:solidFill>
                  <a:srgbClr val="000000"/>
                </a:solidFill>
                <a:latin typeface="Arial"/>
                <a:ea typeface="Arial"/>
                <a:cs typeface="Arial"/>
                <a:sym typeface="Arial"/>
              </a:rPr>
              <a:t>. Sono le parole chiave del progetto del nuovo centro polifunzionale di Amatrice. </a:t>
            </a:r>
          </a:p>
          <a:p>
            <a:pPr marL="0" marR="0" lvl="0" indent="0" algn="just" rtl="0">
              <a:lnSpc>
                <a:spcPct val="100000"/>
              </a:lnSpc>
              <a:spcBef>
                <a:spcPts val="0"/>
              </a:spcBef>
              <a:spcAft>
                <a:spcPts val="0"/>
              </a:spcAft>
              <a:buClr>
                <a:srgbClr val="000000"/>
              </a:buClr>
              <a:buSzPts val="1100"/>
              <a:buFont typeface="Arial"/>
              <a:buNone/>
            </a:pPr>
            <a:endParaRPr lang="it-IT" sz="1100" b="0"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100"/>
              <a:buFont typeface="Arial"/>
              <a:buNone/>
            </a:pPr>
            <a:r>
              <a:rPr lang="it-IT" sz="1100" b="0" i="0" u="none" strike="noStrike" cap="none" dirty="0">
                <a:solidFill>
                  <a:srgbClr val="000000"/>
                </a:solidFill>
                <a:latin typeface="Arial"/>
                <a:ea typeface="Arial"/>
                <a:cs typeface="Arial"/>
                <a:sym typeface="Arial"/>
              </a:rPr>
              <a:t>“Il Paese non esiste più”, ha detto il Sindaco subito dopo il sisma del 24 agosto 2016; una frase che descrive le strutture fisiche, ma anche il tessuto sociale della comunità. </a:t>
            </a:r>
          </a:p>
          <a:p>
            <a:pPr marL="0" marR="0" lvl="0" indent="0" algn="just" rtl="0">
              <a:lnSpc>
                <a:spcPct val="100000"/>
              </a:lnSpc>
              <a:spcBef>
                <a:spcPts val="0"/>
              </a:spcBef>
              <a:spcAft>
                <a:spcPts val="0"/>
              </a:spcAft>
              <a:buClr>
                <a:srgbClr val="000000"/>
              </a:buClr>
              <a:buSzPts val="1100"/>
              <a:buFont typeface="Arial"/>
              <a:buNone/>
            </a:pPr>
            <a:r>
              <a:rPr lang="it-IT" sz="1100" b="0" i="0" u="none" strike="noStrike" cap="none" dirty="0">
                <a:solidFill>
                  <a:srgbClr val="000000"/>
                </a:solidFill>
                <a:latin typeface="Arial"/>
                <a:ea typeface="Arial"/>
                <a:cs typeface="Arial"/>
                <a:sym typeface="Arial"/>
              </a:rPr>
              <a:t>Perché Amatrice possa tornare a vivere c’è bisogno anche di luoghi in cui la popolazione trovi occasioni di partecipazione e aggregazione. Per questo, nasce il progetto del centro polifunzionale che avrà al suo interno un teatro, un cinema, un auditorium, un caffè letterario, una sala espositiva e un presidio della Croce Rossa Italiana. </a:t>
            </a:r>
            <a:r>
              <a:rPr lang="it-IT" sz="1100" b="1" i="0" u="none" strike="noStrike" cap="none" dirty="0">
                <a:solidFill>
                  <a:srgbClr val="000000"/>
                </a:solidFill>
                <a:latin typeface="Arial"/>
                <a:ea typeface="Arial"/>
                <a:cs typeface="Arial"/>
                <a:sym typeface="Arial"/>
              </a:rPr>
              <a:t>Un luogo di cultura, scambio e formazione dove ritrovarsi come comunità. </a:t>
            </a:r>
          </a:p>
          <a:p>
            <a:pPr marL="0" marR="0" lvl="0" indent="0" algn="just" rtl="0">
              <a:lnSpc>
                <a:spcPct val="100000"/>
              </a:lnSpc>
              <a:spcBef>
                <a:spcPts val="0"/>
              </a:spcBef>
              <a:spcAft>
                <a:spcPts val="0"/>
              </a:spcAft>
              <a:buClr>
                <a:srgbClr val="000000"/>
              </a:buClr>
              <a:buSzPts val="1100"/>
              <a:buFont typeface="Arial"/>
              <a:buNone/>
            </a:pPr>
            <a:endParaRPr lang="it-IT" sz="1100" b="0"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100"/>
              <a:buFont typeface="Arial"/>
              <a:buNone/>
            </a:pPr>
            <a:r>
              <a:rPr lang="it-IT" sz="1100" b="0" i="0" u="none" strike="noStrike" cap="none" dirty="0">
                <a:solidFill>
                  <a:srgbClr val="000000"/>
                </a:solidFill>
                <a:latin typeface="Arial"/>
                <a:ea typeface="Arial"/>
                <a:cs typeface="Arial"/>
                <a:sym typeface="Arial"/>
              </a:rPr>
              <a:t>I lavori sono iniziati il 16 settembre 2020 e la conclusione è prevista entro giugno 2021.</a:t>
            </a:r>
          </a:p>
          <a:p>
            <a:pPr marL="0" marR="0" lvl="0" indent="0" algn="just" rtl="0">
              <a:lnSpc>
                <a:spcPct val="100000"/>
              </a:lnSpc>
              <a:spcBef>
                <a:spcPts val="0"/>
              </a:spcBef>
              <a:spcAft>
                <a:spcPts val="0"/>
              </a:spcAft>
              <a:buClr>
                <a:srgbClr val="000000"/>
              </a:buClr>
              <a:buSzPts val="1100"/>
              <a:buFont typeface="Arial"/>
              <a:buNone/>
            </a:pPr>
            <a:endParaRPr lang="it-IT" sz="1400" b="0" i="0" u="none" strike="noStrike" cap="none" dirty="0">
              <a:solidFill>
                <a:srgbClr val="000000"/>
              </a:solidFill>
              <a:latin typeface="Arial"/>
              <a:ea typeface="Arial"/>
              <a:cs typeface="Arial"/>
              <a:sym typeface="Arial"/>
            </a:endParaRPr>
          </a:p>
        </p:txBody>
      </p:sp>
      <p:pic>
        <p:nvPicPr>
          <p:cNvPr id="186" name="Google Shape;186;p14"/>
          <p:cNvPicPr preferRelativeResize="0"/>
          <p:nvPr/>
        </p:nvPicPr>
        <p:blipFill rotWithShape="1">
          <a:blip r:embed="rId3">
            <a:alphaModFix/>
          </a:blip>
          <a:srcRect l="1556" t="5670" r="2170" b="3473"/>
          <a:stretch/>
        </p:blipFill>
        <p:spPr>
          <a:xfrm>
            <a:off x="354011" y="3301928"/>
            <a:ext cx="5722999" cy="3036889"/>
          </a:xfrm>
          <a:prstGeom prst="rect">
            <a:avLst/>
          </a:prstGeom>
          <a:noFill/>
          <a:ln>
            <a:noFill/>
          </a:ln>
        </p:spPr>
      </p:pic>
      <p:sp>
        <p:nvSpPr>
          <p:cNvPr id="187" name="Google Shape;187;p14"/>
          <p:cNvSpPr txBox="1"/>
          <p:nvPr/>
        </p:nvSpPr>
        <p:spPr>
          <a:xfrm>
            <a:off x="342355" y="1019175"/>
            <a:ext cx="5042417"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it-IT" sz="2800" b="1" i="0" u="none" strike="noStrike" cap="none" dirty="0">
                <a:solidFill>
                  <a:srgbClr val="DA001A"/>
                </a:solidFill>
                <a:latin typeface="Arial"/>
                <a:ea typeface="Arial"/>
                <a:cs typeface="Arial"/>
                <a:sym typeface="Arial"/>
              </a:rPr>
              <a:t>AMATRICE</a:t>
            </a:r>
            <a:endParaRPr sz="2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200"/>
              <a:buFont typeface="Arial"/>
              <a:buNone/>
            </a:pPr>
            <a:r>
              <a:rPr lang="it-IT" sz="2200" b="0" i="0" u="none" strike="noStrike" cap="none" dirty="0">
                <a:solidFill>
                  <a:srgbClr val="7F7F7F"/>
                </a:solidFill>
                <a:latin typeface="Arial"/>
                <a:ea typeface="Arial"/>
                <a:cs typeface="Arial"/>
                <a:sym typeface="Arial"/>
              </a:rPr>
              <a:t>CENTRO POLIFUNZIONALE CULTURALE</a:t>
            </a:r>
            <a:endParaRPr sz="2200" b="0" i="1" u="none" strike="noStrike" cap="none" dirty="0">
              <a:solidFill>
                <a:srgbClr val="7F7F7F"/>
              </a:solidFill>
              <a:latin typeface="Arial"/>
              <a:ea typeface="Arial"/>
              <a:cs typeface="Arial"/>
              <a:sym typeface="Arial"/>
            </a:endParaRPr>
          </a:p>
        </p:txBody>
      </p:sp>
      <p:pic>
        <p:nvPicPr>
          <p:cNvPr id="188" name="Google Shape;188;p14" descr="mappappt.png"/>
          <p:cNvPicPr preferRelativeResize="0"/>
          <p:nvPr/>
        </p:nvPicPr>
        <p:blipFill rotWithShape="1">
          <a:blip r:embed="rId4">
            <a:alphaModFix/>
          </a:blip>
          <a:srcRect l="22251" t="8799" r="20383" b="30859"/>
          <a:stretch/>
        </p:blipFill>
        <p:spPr>
          <a:xfrm>
            <a:off x="4699000" y="1087438"/>
            <a:ext cx="1350869" cy="1140798"/>
          </a:xfrm>
          <a:prstGeom prst="rect">
            <a:avLst/>
          </a:prstGeom>
          <a:noFill/>
          <a:ln>
            <a:noFill/>
          </a:ln>
        </p:spPr>
      </p:pic>
      <p:sp>
        <p:nvSpPr>
          <p:cNvPr id="189" name="Google Shape;189;p14"/>
          <p:cNvSpPr/>
          <p:nvPr/>
        </p:nvSpPr>
        <p:spPr>
          <a:xfrm rot="8100000">
            <a:off x="5416744" y="1606867"/>
            <a:ext cx="179606" cy="179606"/>
          </a:xfrm>
          <a:prstGeom prst="teardrop">
            <a:avLst>
              <a:gd name="adj" fmla="val 100000"/>
            </a:avLst>
          </a:prstGeom>
          <a:solidFill>
            <a:srgbClr val="DA001A"/>
          </a:solidFill>
          <a:ln>
            <a:noFill/>
          </a:ln>
          <a:effectLst>
            <a:outerShdw blurRad="76200" dist="12700" dir="8100000" sy="-23000" kx="800400" algn="b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70B2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pic>
        <p:nvPicPr>
          <p:cNvPr id="194" name="Google Shape;194;p15"/>
          <p:cNvPicPr preferRelativeResize="0"/>
          <p:nvPr/>
        </p:nvPicPr>
        <p:blipFill rotWithShape="1">
          <a:blip r:embed="rId3">
            <a:alphaModFix/>
          </a:blip>
          <a:srcRect l="-357" t="11490" r="1" b="7513"/>
          <a:stretch/>
        </p:blipFill>
        <p:spPr>
          <a:xfrm>
            <a:off x="-87560" y="0"/>
            <a:ext cx="5614600" cy="3252788"/>
          </a:xfrm>
          <a:prstGeom prst="rect">
            <a:avLst/>
          </a:prstGeom>
          <a:noFill/>
          <a:ln>
            <a:noFill/>
          </a:ln>
        </p:spPr>
      </p:pic>
      <p:sp>
        <p:nvSpPr>
          <p:cNvPr id="195" name="Google Shape;195;p15"/>
          <p:cNvSpPr/>
          <p:nvPr/>
        </p:nvSpPr>
        <p:spPr>
          <a:xfrm>
            <a:off x="375464" y="3573016"/>
            <a:ext cx="5151576" cy="2462172"/>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100"/>
              <a:buFont typeface="Arial"/>
              <a:buNone/>
            </a:pPr>
            <a:r>
              <a:rPr lang="it-IT" sz="1100" b="0" i="0" u="none" strike="noStrike" cap="none" dirty="0">
                <a:solidFill>
                  <a:srgbClr val="000000"/>
                </a:solidFill>
                <a:latin typeface="Arial"/>
                <a:ea typeface="Arial"/>
                <a:cs typeface="Arial"/>
                <a:sym typeface="Arial"/>
              </a:rPr>
              <a:t>Spazi dedicati alla formazione della popolazione sulla prevenzione, ambulatori dove svolgere assistenza medico-sanitaria di base e per strutture di emergenza sanitaria H24, pronte a intervenire in caso di una futura calamità. Anche questo è il centro polifunzionale di Comunanza, posizionato fra le provincie di Ascoli Piceno e Fermo e pensato per diventare </a:t>
            </a:r>
            <a:r>
              <a:rPr lang="it-IT" sz="1100" b="1" i="0" u="none" strike="noStrike" cap="none" dirty="0">
                <a:solidFill>
                  <a:srgbClr val="000000"/>
                </a:solidFill>
                <a:latin typeface="Arial"/>
                <a:ea typeface="Arial"/>
                <a:cs typeface="Arial"/>
                <a:sym typeface="Arial"/>
              </a:rPr>
              <a:t>un punto di riferimento per tutto il sistema di Protezione Civile della comunità montana dei Sibillini</a:t>
            </a:r>
            <a:r>
              <a:rPr lang="it-IT" sz="1100" b="0" i="0" u="none" strike="noStrike" cap="none" dirty="0">
                <a:solidFill>
                  <a:srgbClr val="000000"/>
                </a:solidFill>
                <a:latin typeface="Arial"/>
                <a:ea typeface="Arial"/>
                <a:cs typeface="Arial"/>
                <a:sym typeface="Arial"/>
              </a:rPr>
              <a:t>. Una struttura di coordinamento dell’attività emergenziale e del volontariato, un luogo in cui lavorare per migliorare le capacità di resilienza della popolazione, e per aumentare l’offerta di servizi socio-sanitari, drasticamente diminuiti dopo il sisma.</a:t>
            </a:r>
          </a:p>
          <a:p>
            <a:pPr marL="0" marR="0" lvl="0" indent="0" algn="just" rtl="0">
              <a:lnSpc>
                <a:spcPct val="100000"/>
              </a:lnSpc>
              <a:spcBef>
                <a:spcPts val="0"/>
              </a:spcBef>
              <a:spcAft>
                <a:spcPts val="0"/>
              </a:spcAft>
              <a:buClr>
                <a:srgbClr val="000000"/>
              </a:buClr>
              <a:buSzPts val="1100"/>
              <a:buFont typeface="Arial"/>
              <a:buNone/>
            </a:pPr>
            <a:endParaRPr lang="it-IT" sz="1100" b="0"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100"/>
              <a:buFont typeface="Arial"/>
              <a:buNone/>
            </a:pPr>
            <a:r>
              <a:rPr lang="it-IT" sz="1100" b="0" i="0" u="none" strike="noStrike" cap="none" dirty="0">
                <a:solidFill>
                  <a:srgbClr val="000000"/>
                </a:solidFill>
                <a:latin typeface="Arial"/>
                <a:ea typeface="Arial"/>
                <a:cs typeface="Arial"/>
                <a:sym typeface="Arial"/>
              </a:rPr>
              <a:t>Il 03 ottobre 2020 si è svolta la cerimonia di posa della prima pietra. La fine dei lavori è prevista a giugno 2021.</a:t>
            </a:r>
          </a:p>
          <a:p>
            <a:pPr marL="0" marR="0" lvl="0" indent="0" algn="just" rtl="0">
              <a:lnSpc>
                <a:spcPct val="100000"/>
              </a:lnSpc>
              <a:spcBef>
                <a:spcPts val="0"/>
              </a:spcBef>
              <a:spcAft>
                <a:spcPts val="0"/>
              </a:spcAft>
              <a:buClr>
                <a:srgbClr val="000000"/>
              </a:buClr>
              <a:buSzPts val="1100"/>
              <a:buFont typeface="Arial"/>
              <a:buNone/>
            </a:pPr>
            <a:endParaRPr sz="1100" b="0" i="0" u="none" strike="noStrike" cap="none" dirty="0">
              <a:solidFill>
                <a:srgbClr val="000000"/>
              </a:solidFill>
              <a:latin typeface="Arial"/>
              <a:ea typeface="Arial"/>
              <a:cs typeface="Arial"/>
              <a:sym typeface="Arial"/>
            </a:endParaRPr>
          </a:p>
        </p:txBody>
      </p:sp>
      <p:sp>
        <p:nvSpPr>
          <p:cNvPr id="196" name="Google Shape;196;p15"/>
          <p:cNvSpPr txBox="1"/>
          <p:nvPr/>
        </p:nvSpPr>
        <p:spPr>
          <a:xfrm>
            <a:off x="5817096" y="1095375"/>
            <a:ext cx="5042417"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it-IT" sz="2800" b="1" i="0" u="none" strike="noStrike" cap="none" dirty="0">
                <a:solidFill>
                  <a:srgbClr val="CC0000"/>
                </a:solidFill>
                <a:latin typeface="Arial"/>
                <a:ea typeface="Arial"/>
                <a:cs typeface="Arial"/>
                <a:sym typeface="Arial"/>
              </a:rPr>
              <a:t>COMUNANZA </a:t>
            </a:r>
            <a:endParaRPr sz="2800" b="1" i="0" u="none" strike="noStrike" cap="none" dirty="0">
              <a:solidFill>
                <a:srgbClr val="CC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200"/>
              <a:buFont typeface="Arial"/>
              <a:buNone/>
            </a:pPr>
            <a:r>
              <a:rPr lang="it-IT" sz="2200" b="0" i="0" u="none" strike="noStrike" cap="none" dirty="0">
                <a:solidFill>
                  <a:srgbClr val="7F7F7F"/>
                </a:solidFill>
                <a:latin typeface="Arial"/>
                <a:ea typeface="Arial"/>
                <a:cs typeface="Arial"/>
                <a:sym typeface="Arial"/>
              </a:rPr>
              <a:t>CENTRO POLIFUNZIONALE </a:t>
            </a:r>
            <a:endParaRPr sz="2200" b="0" i="0" u="none" strike="noStrike" cap="none" dirty="0">
              <a:solidFill>
                <a:srgbClr val="7F7F7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200"/>
              <a:buFont typeface="Arial"/>
              <a:buNone/>
            </a:pPr>
            <a:r>
              <a:rPr lang="it-IT" sz="2200" b="0" i="0" u="none" strike="noStrike" cap="none" dirty="0">
                <a:solidFill>
                  <a:srgbClr val="7F7F7F"/>
                </a:solidFill>
                <a:latin typeface="Arial"/>
                <a:ea typeface="Arial"/>
                <a:cs typeface="Arial"/>
                <a:sym typeface="Arial"/>
              </a:rPr>
              <a:t>DI PROTEZIONE CIVILE</a:t>
            </a:r>
            <a:endParaRPr sz="2200" b="0" i="1" u="none" strike="noStrike" cap="none" dirty="0">
              <a:solidFill>
                <a:srgbClr val="7F7F7F"/>
              </a:solidFill>
              <a:latin typeface="Arial"/>
              <a:ea typeface="Arial"/>
              <a:cs typeface="Arial"/>
              <a:sym typeface="Arial"/>
            </a:endParaRPr>
          </a:p>
        </p:txBody>
      </p:sp>
      <p:pic>
        <p:nvPicPr>
          <p:cNvPr id="197" name="Google Shape;197;p15" descr="mappappt.png"/>
          <p:cNvPicPr preferRelativeResize="0"/>
          <p:nvPr/>
        </p:nvPicPr>
        <p:blipFill rotWithShape="1">
          <a:blip r:embed="rId4">
            <a:alphaModFix/>
          </a:blip>
          <a:srcRect l="22251" t="8799" r="20383" b="30859"/>
          <a:stretch/>
        </p:blipFill>
        <p:spPr>
          <a:xfrm>
            <a:off x="5944419" y="3611051"/>
            <a:ext cx="1350869" cy="1140798"/>
          </a:xfrm>
          <a:prstGeom prst="rect">
            <a:avLst/>
          </a:prstGeom>
          <a:noFill/>
          <a:ln>
            <a:noFill/>
          </a:ln>
        </p:spPr>
      </p:pic>
      <p:sp>
        <p:nvSpPr>
          <p:cNvPr id="198" name="Google Shape;198;p15"/>
          <p:cNvSpPr/>
          <p:nvPr/>
        </p:nvSpPr>
        <p:spPr>
          <a:xfrm rot="8100000">
            <a:off x="6694937" y="3958415"/>
            <a:ext cx="179606" cy="179606"/>
          </a:xfrm>
          <a:prstGeom prst="teardrop">
            <a:avLst>
              <a:gd name="adj" fmla="val 100000"/>
            </a:avLst>
          </a:prstGeom>
          <a:solidFill>
            <a:srgbClr val="DA001A"/>
          </a:solidFill>
          <a:ln>
            <a:noFill/>
          </a:ln>
          <a:effectLst>
            <a:outerShdw blurRad="76200" dist="12700" dir="8100000" sy="-23000" kx="800400" algn="b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70B20"/>
              </a:solidFill>
              <a:latin typeface="Calibri"/>
              <a:ea typeface="Calibri"/>
              <a:cs typeface="Calibri"/>
              <a:sym typeface="Calibri"/>
            </a:endParaRPr>
          </a:p>
        </p:txBody>
      </p:sp>
      <p:sp>
        <p:nvSpPr>
          <p:cNvPr id="199" name="Google Shape;199;p15"/>
          <p:cNvSpPr/>
          <p:nvPr/>
        </p:nvSpPr>
        <p:spPr>
          <a:xfrm>
            <a:off x="-56626" y="2926217"/>
            <a:ext cx="5583666" cy="358767"/>
          </a:xfrm>
          <a:prstGeom prst="rect">
            <a:avLst/>
          </a:prstGeom>
          <a:solidFill>
            <a:srgbClr val="DDD9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16"/>
          <p:cNvSpPr/>
          <p:nvPr/>
        </p:nvSpPr>
        <p:spPr>
          <a:xfrm rot="10800000" flipH="1">
            <a:off x="0" y="4572617"/>
            <a:ext cx="4577160" cy="504056"/>
          </a:xfrm>
          <a:prstGeom prst="rect">
            <a:avLst/>
          </a:prstGeom>
          <a:solidFill>
            <a:srgbClr val="DDD9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5" name="Google Shape;205;p16"/>
          <p:cNvSpPr/>
          <p:nvPr/>
        </p:nvSpPr>
        <p:spPr>
          <a:xfrm>
            <a:off x="4946650" y="3046808"/>
            <a:ext cx="4605338" cy="2123618"/>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100"/>
              <a:buFont typeface="Arial"/>
              <a:buNone/>
            </a:pPr>
            <a:r>
              <a:rPr lang="it-IT" sz="1100" b="1" i="0" u="none" strike="noStrike" cap="none" dirty="0">
                <a:solidFill>
                  <a:srgbClr val="333333"/>
                </a:solidFill>
                <a:latin typeface="Arial"/>
                <a:ea typeface="Arial"/>
                <a:cs typeface="Arial"/>
                <a:sym typeface="Arial"/>
              </a:rPr>
              <a:t>Creare le condizioni per un nuovo inizio, ripartendo dai giovani. </a:t>
            </a:r>
            <a:r>
              <a:rPr lang="it-IT" sz="1100" b="0" i="0" u="none" strike="noStrike" cap="none" dirty="0">
                <a:solidFill>
                  <a:srgbClr val="333333"/>
                </a:solidFill>
                <a:latin typeface="Arial"/>
                <a:ea typeface="Arial"/>
                <a:cs typeface="Arial"/>
                <a:sym typeface="Arial"/>
              </a:rPr>
              <a:t>Il Centro Polifunzionale di Muccia risponde proprio a questa esigenza. Una biblioteca, una mediateca, la sala PC, l’area co-</a:t>
            </a:r>
            <a:r>
              <a:rPr lang="it-IT" sz="1100" b="0" i="0" u="none" strike="noStrike" cap="none" dirty="0" err="1">
                <a:solidFill>
                  <a:srgbClr val="333333"/>
                </a:solidFill>
                <a:latin typeface="Arial"/>
                <a:ea typeface="Arial"/>
                <a:cs typeface="Arial"/>
                <a:sym typeface="Arial"/>
              </a:rPr>
              <a:t>working</a:t>
            </a:r>
            <a:r>
              <a:rPr lang="it-IT" sz="1100" b="0" i="0" u="none" strike="noStrike" cap="none" dirty="0">
                <a:solidFill>
                  <a:srgbClr val="333333"/>
                </a:solidFill>
                <a:latin typeface="Arial"/>
                <a:ea typeface="Arial"/>
                <a:cs typeface="Arial"/>
                <a:sym typeface="Arial"/>
              </a:rPr>
              <a:t> oltre alle aule per formazione/convegni rappresentano il cuore del progetto, </a:t>
            </a:r>
            <a:r>
              <a:rPr lang="it-IT" sz="1100" b="1" i="0" u="none" strike="noStrike" cap="none" dirty="0">
                <a:solidFill>
                  <a:srgbClr val="333333"/>
                </a:solidFill>
                <a:latin typeface="Arial"/>
                <a:ea typeface="Arial"/>
                <a:cs typeface="Arial"/>
                <a:sym typeface="Arial"/>
              </a:rPr>
              <a:t>dedicato alle nuove generazioni </a:t>
            </a:r>
            <a:r>
              <a:rPr lang="it-IT" sz="1100" b="0" i="0" u="none" strike="noStrike" cap="none" dirty="0">
                <a:solidFill>
                  <a:srgbClr val="333333"/>
                </a:solidFill>
                <a:latin typeface="Arial"/>
                <a:ea typeface="Arial"/>
                <a:cs typeface="Arial"/>
                <a:sym typeface="Arial"/>
              </a:rPr>
              <a:t>che avranno così uno spazio dove poter partecipare ad attività culturali, educative, ricreative e di vera e propria formazione. La struttura ospiterà anche un presidio della Croce Rossa, attrezzato per rispondere alle esigenze sanitarie e a eventuali emergenze. </a:t>
            </a:r>
          </a:p>
          <a:p>
            <a:pPr marL="0" marR="0" lvl="0" indent="0" algn="just" rtl="0">
              <a:lnSpc>
                <a:spcPct val="100000"/>
              </a:lnSpc>
              <a:spcBef>
                <a:spcPts val="0"/>
              </a:spcBef>
              <a:spcAft>
                <a:spcPts val="0"/>
              </a:spcAft>
              <a:buClr>
                <a:srgbClr val="000000"/>
              </a:buClr>
              <a:buSzPts val="1100"/>
              <a:buFont typeface="Arial"/>
              <a:buNone/>
            </a:pPr>
            <a:endParaRPr lang="it-IT" sz="1100" b="0" i="0" u="none" strike="noStrike" cap="none" dirty="0">
              <a:solidFill>
                <a:srgbClr val="333333"/>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100"/>
              <a:buFont typeface="Arial"/>
              <a:buNone/>
            </a:pPr>
            <a:r>
              <a:rPr lang="it-IT" sz="1100" b="0" i="0" u="none" strike="noStrike" cap="none" dirty="0">
                <a:solidFill>
                  <a:srgbClr val="333333"/>
                </a:solidFill>
                <a:latin typeface="Arial"/>
                <a:ea typeface="Arial"/>
                <a:cs typeface="Arial"/>
                <a:sym typeface="Arial"/>
              </a:rPr>
              <a:t>I lavori inizieranno entro </a:t>
            </a:r>
            <a:r>
              <a:rPr lang="it-IT" sz="1100" dirty="0">
                <a:solidFill>
                  <a:srgbClr val="333333"/>
                </a:solidFill>
              </a:rPr>
              <a:t>il mese di gennaio 2021.</a:t>
            </a:r>
            <a:endParaRPr lang="it-IT" sz="1100" b="0" i="0" u="none" strike="noStrike" cap="none" dirty="0">
              <a:solidFill>
                <a:srgbClr val="333333"/>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100"/>
              <a:buFont typeface="Arial"/>
              <a:buNone/>
            </a:pPr>
            <a:endParaRPr sz="1100" b="0" i="0" u="none" strike="noStrike" cap="none" dirty="0">
              <a:solidFill>
                <a:schemeClr val="dk1"/>
              </a:solidFill>
              <a:latin typeface="Arial"/>
              <a:ea typeface="Arial"/>
              <a:cs typeface="Arial"/>
              <a:sym typeface="Arial"/>
            </a:endParaRPr>
          </a:p>
        </p:txBody>
      </p:sp>
      <p:pic>
        <p:nvPicPr>
          <p:cNvPr id="206" name="Google Shape;206;p16"/>
          <p:cNvPicPr preferRelativeResize="0"/>
          <p:nvPr/>
        </p:nvPicPr>
        <p:blipFill rotWithShape="1">
          <a:blip r:embed="rId3">
            <a:alphaModFix/>
          </a:blip>
          <a:srcRect l="6336" r="19591" b="9962"/>
          <a:stretch/>
        </p:blipFill>
        <p:spPr>
          <a:xfrm>
            <a:off x="-15478" y="116632"/>
            <a:ext cx="4592638" cy="4642003"/>
          </a:xfrm>
          <a:prstGeom prst="rect">
            <a:avLst/>
          </a:prstGeom>
          <a:noFill/>
          <a:ln>
            <a:noFill/>
          </a:ln>
        </p:spPr>
      </p:pic>
      <p:sp>
        <p:nvSpPr>
          <p:cNvPr id="207" name="Google Shape;207;p16"/>
          <p:cNvSpPr txBox="1"/>
          <p:nvPr/>
        </p:nvSpPr>
        <p:spPr>
          <a:xfrm>
            <a:off x="4945063" y="1087438"/>
            <a:ext cx="5042417"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it-IT" sz="2800" b="1" i="0" u="none" strike="noStrike" cap="none" dirty="0">
                <a:solidFill>
                  <a:srgbClr val="CC0000"/>
                </a:solidFill>
                <a:latin typeface="Arial"/>
                <a:ea typeface="Arial"/>
                <a:cs typeface="Arial"/>
                <a:sym typeface="Arial"/>
              </a:rPr>
              <a:t>MUCCIA</a:t>
            </a:r>
            <a:r>
              <a:rPr lang="it-IT" sz="2200" b="1" i="0" u="none" strike="noStrike" cap="none" dirty="0">
                <a:solidFill>
                  <a:srgbClr val="CC0000"/>
                </a:solidFill>
                <a:latin typeface="Arial"/>
                <a:ea typeface="Arial"/>
                <a:cs typeface="Arial"/>
                <a:sym typeface="Arial"/>
              </a:rPr>
              <a:t> </a:t>
            </a:r>
            <a:endParaRPr sz="2200" b="1" i="0" u="none" strike="noStrike" cap="none" dirty="0">
              <a:solidFill>
                <a:srgbClr val="CC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200"/>
              <a:buFont typeface="Arial"/>
              <a:buNone/>
            </a:pPr>
            <a:r>
              <a:rPr lang="it-IT" sz="2200" b="0" i="0" u="none" strike="noStrike" cap="none" dirty="0">
                <a:solidFill>
                  <a:srgbClr val="7F7F7F"/>
                </a:solidFill>
                <a:latin typeface="Arial"/>
                <a:ea typeface="Arial"/>
                <a:cs typeface="Arial"/>
                <a:sym typeface="Arial"/>
              </a:rPr>
              <a:t>CENTRO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200"/>
              <a:buFont typeface="Arial"/>
              <a:buNone/>
            </a:pPr>
            <a:r>
              <a:rPr lang="it-IT" sz="2200" b="0" i="0" u="none" strike="noStrike" cap="none" dirty="0">
                <a:solidFill>
                  <a:srgbClr val="7F7F7F"/>
                </a:solidFill>
                <a:latin typeface="Arial"/>
                <a:ea typeface="Arial"/>
                <a:cs typeface="Arial"/>
                <a:sym typeface="Arial"/>
              </a:rPr>
              <a:t>POLIFUNZIONALE</a:t>
            </a:r>
            <a:endParaRPr sz="2200" b="0" i="1" u="none" strike="noStrike" cap="none" dirty="0">
              <a:solidFill>
                <a:srgbClr val="7F7F7F"/>
              </a:solidFill>
              <a:latin typeface="Arial"/>
              <a:ea typeface="Arial"/>
              <a:cs typeface="Arial"/>
              <a:sym typeface="Arial"/>
            </a:endParaRPr>
          </a:p>
        </p:txBody>
      </p:sp>
      <p:pic>
        <p:nvPicPr>
          <p:cNvPr id="208" name="Google Shape;208;p16" descr="mappappt.png"/>
          <p:cNvPicPr preferRelativeResize="0"/>
          <p:nvPr/>
        </p:nvPicPr>
        <p:blipFill rotWithShape="1">
          <a:blip r:embed="rId4">
            <a:alphaModFix/>
          </a:blip>
          <a:srcRect l="22251" t="8799" r="20383" b="30859"/>
          <a:stretch/>
        </p:blipFill>
        <p:spPr>
          <a:xfrm>
            <a:off x="8137157" y="948148"/>
            <a:ext cx="1350869" cy="1140798"/>
          </a:xfrm>
          <a:prstGeom prst="rect">
            <a:avLst/>
          </a:prstGeom>
          <a:noFill/>
          <a:ln>
            <a:noFill/>
          </a:ln>
        </p:spPr>
      </p:pic>
      <p:sp>
        <p:nvSpPr>
          <p:cNvPr id="209" name="Google Shape;209;p16"/>
          <p:cNvSpPr/>
          <p:nvPr/>
        </p:nvSpPr>
        <p:spPr>
          <a:xfrm rot="8100000">
            <a:off x="8682837" y="1124636"/>
            <a:ext cx="179606" cy="179606"/>
          </a:xfrm>
          <a:prstGeom prst="teardrop">
            <a:avLst>
              <a:gd name="adj" fmla="val 100000"/>
            </a:avLst>
          </a:prstGeom>
          <a:solidFill>
            <a:srgbClr val="DA001A"/>
          </a:solidFill>
          <a:ln>
            <a:noFill/>
          </a:ln>
          <a:effectLst>
            <a:outerShdw blurRad="76200" dist="12700" dir="8100000" sy="-23000" kx="800400" algn="b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70B20"/>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17"/>
          <p:cNvSpPr/>
          <p:nvPr/>
        </p:nvSpPr>
        <p:spPr>
          <a:xfrm>
            <a:off x="330357" y="3240266"/>
            <a:ext cx="4616294" cy="2123618"/>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100"/>
              <a:buFont typeface="Arial"/>
              <a:buNone/>
            </a:pPr>
            <a:r>
              <a:rPr lang="it-IT" sz="1100" b="0" i="0" u="none" strike="noStrike" cap="none" dirty="0">
                <a:solidFill>
                  <a:srgbClr val="333333"/>
                </a:solidFill>
                <a:latin typeface="Arial"/>
                <a:ea typeface="Arial"/>
                <a:cs typeface="Arial"/>
                <a:sym typeface="Arial"/>
              </a:rPr>
              <a:t>A Force, dopo il sisma di ottobre 2016, la struttura che ospitava 12 persone con gravi disabilità è diventata inutilizzabile costringendo gli operatori a trasferire gli utenti nel centro di prima accoglienza comunale, poi in uno spazio ricavato in una palestra, infine in diverse strutture della zona. Da qui la necessità di un </a:t>
            </a:r>
            <a:r>
              <a:rPr lang="it-IT" sz="1100" b="1" i="0" u="none" strike="noStrike" cap="none" dirty="0">
                <a:solidFill>
                  <a:srgbClr val="333333"/>
                </a:solidFill>
                <a:latin typeface="Arial"/>
                <a:ea typeface="Arial"/>
                <a:cs typeface="Arial"/>
                <a:sym typeface="Arial"/>
              </a:rPr>
              <a:t>nuovo centro socio-sanitario</a:t>
            </a:r>
            <a:r>
              <a:rPr lang="it-IT" sz="1100" b="0" i="0" u="none" strike="noStrike" cap="none" dirty="0">
                <a:solidFill>
                  <a:srgbClr val="333333"/>
                </a:solidFill>
                <a:latin typeface="Arial"/>
                <a:ea typeface="Arial"/>
                <a:cs typeface="Arial"/>
                <a:sym typeface="Arial"/>
              </a:rPr>
              <a:t> che possa essere una soluzione per gli ospiti della struttura danneggiata e rappresentare un servizio per tutta la comunità, con </a:t>
            </a:r>
            <a:r>
              <a:rPr lang="it-IT" sz="1100" b="1" i="0" u="none" strike="noStrike" cap="none" dirty="0">
                <a:solidFill>
                  <a:srgbClr val="333333"/>
                </a:solidFill>
                <a:latin typeface="Arial"/>
                <a:ea typeface="Arial"/>
                <a:cs typeface="Arial"/>
                <a:sym typeface="Arial"/>
              </a:rPr>
              <a:t>assistenza diurna e notturna, spazi per la riabilitazione e per le attività ricreative</a:t>
            </a:r>
            <a:r>
              <a:rPr lang="it-IT" sz="1100" b="0" i="0" u="none" strike="noStrike" cap="none" dirty="0">
                <a:solidFill>
                  <a:srgbClr val="333333"/>
                </a:solidFill>
                <a:latin typeface="Arial"/>
                <a:ea typeface="Arial"/>
                <a:cs typeface="Arial"/>
                <a:sym typeface="Arial"/>
              </a:rPr>
              <a:t>. La struttura ospiterà inoltre un presidio della Croce Rossa Italiana.</a:t>
            </a:r>
          </a:p>
          <a:p>
            <a:pPr marL="0" marR="0" lvl="0" indent="0" algn="just" rtl="0">
              <a:lnSpc>
                <a:spcPct val="100000"/>
              </a:lnSpc>
              <a:spcBef>
                <a:spcPts val="0"/>
              </a:spcBef>
              <a:spcAft>
                <a:spcPts val="0"/>
              </a:spcAft>
              <a:buClr>
                <a:srgbClr val="000000"/>
              </a:buClr>
              <a:buSzPts val="1100"/>
              <a:buFont typeface="Arial"/>
              <a:buNone/>
            </a:pPr>
            <a:endParaRPr lang="it-IT" sz="1100" b="0" i="0" u="none" strike="noStrike" cap="none" dirty="0">
              <a:solidFill>
                <a:srgbClr val="333333"/>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100"/>
              <a:buFont typeface="Arial"/>
              <a:buNone/>
            </a:pPr>
            <a:r>
              <a:rPr lang="it-IT" sz="1100" dirty="0">
                <a:solidFill>
                  <a:srgbClr val="333333"/>
                </a:solidFill>
              </a:rPr>
              <a:t>Il bando di gara per l’affidamento dei lavori è in corso di pubblicazione.</a:t>
            </a:r>
            <a:endParaRPr lang="it-IT" sz="3200" b="0" i="0" u="none" strike="noStrike" cap="none" dirty="0">
              <a:solidFill>
                <a:srgbClr val="333333"/>
              </a:solidFill>
              <a:highlight>
                <a:srgbClr val="FFFF00"/>
              </a:highlight>
              <a:latin typeface="Arial"/>
              <a:ea typeface="Arial"/>
              <a:cs typeface="Arial"/>
              <a:sym typeface="Arial"/>
            </a:endParaRPr>
          </a:p>
        </p:txBody>
      </p:sp>
      <p:pic>
        <p:nvPicPr>
          <p:cNvPr id="215" name="Google Shape;215;p17"/>
          <p:cNvPicPr preferRelativeResize="0"/>
          <p:nvPr/>
        </p:nvPicPr>
        <p:blipFill rotWithShape="1">
          <a:blip r:embed="rId3">
            <a:alphaModFix/>
          </a:blip>
          <a:srcRect l="2192" t="8773" r="1334" b="11479"/>
          <a:stretch/>
        </p:blipFill>
        <p:spPr>
          <a:xfrm>
            <a:off x="5313039" y="3248795"/>
            <a:ext cx="4592961" cy="2682106"/>
          </a:xfrm>
          <a:prstGeom prst="rect">
            <a:avLst/>
          </a:prstGeom>
          <a:noFill/>
          <a:ln>
            <a:noFill/>
          </a:ln>
        </p:spPr>
      </p:pic>
      <p:sp>
        <p:nvSpPr>
          <p:cNvPr id="216" name="Google Shape;216;p17"/>
          <p:cNvSpPr txBox="1"/>
          <p:nvPr/>
        </p:nvSpPr>
        <p:spPr>
          <a:xfrm>
            <a:off x="406400" y="1095375"/>
            <a:ext cx="5419052"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it-IT" sz="2800" b="1" i="0" u="none" strike="noStrike" cap="none" dirty="0">
                <a:solidFill>
                  <a:srgbClr val="CC0000"/>
                </a:solidFill>
                <a:latin typeface="Arial"/>
                <a:ea typeface="Arial"/>
                <a:cs typeface="Arial"/>
                <a:sym typeface="Arial"/>
              </a:rPr>
              <a:t>FORCE </a:t>
            </a:r>
            <a:endParaRPr sz="2800" b="1" i="0" u="none" strike="noStrike" cap="none" dirty="0">
              <a:solidFill>
                <a:srgbClr val="CC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200"/>
              <a:buFont typeface="Arial"/>
              <a:buNone/>
            </a:pPr>
            <a:r>
              <a:rPr lang="it-IT" sz="2200" b="0" i="0" u="none" strike="noStrike" cap="none" dirty="0">
                <a:solidFill>
                  <a:srgbClr val="7F7F7F"/>
                </a:solidFill>
                <a:latin typeface="Arial"/>
                <a:ea typeface="Arial"/>
                <a:cs typeface="Arial"/>
                <a:sym typeface="Arial"/>
              </a:rPr>
              <a:t>STRUTTURA SOCIO SANITARIA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200"/>
              <a:buFont typeface="Arial"/>
              <a:buNone/>
            </a:pPr>
            <a:r>
              <a:rPr lang="it-IT" sz="2200" b="0" i="0" u="none" strike="noStrike" cap="none" dirty="0">
                <a:solidFill>
                  <a:srgbClr val="7F7F7F"/>
                </a:solidFill>
                <a:latin typeface="Arial"/>
                <a:ea typeface="Arial"/>
                <a:cs typeface="Arial"/>
                <a:sym typeface="Arial"/>
              </a:rPr>
              <a:t>PER PERSONE CON DISABILITÀ </a:t>
            </a:r>
            <a:endParaRPr sz="2200" b="0" i="1" u="none" strike="noStrike" cap="none" dirty="0">
              <a:solidFill>
                <a:srgbClr val="7F7F7F"/>
              </a:solidFill>
              <a:latin typeface="Arial"/>
              <a:ea typeface="Arial"/>
              <a:cs typeface="Arial"/>
              <a:sym typeface="Arial"/>
            </a:endParaRPr>
          </a:p>
        </p:txBody>
      </p:sp>
      <p:sp>
        <p:nvSpPr>
          <p:cNvPr id="217" name="Google Shape;217;p17"/>
          <p:cNvSpPr/>
          <p:nvPr/>
        </p:nvSpPr>
        <p:spPr>
          <a:xfrm>
            <a:off x="9553575" y="3245732"/>
            <a:ext cx="352425" cy="2683935"/>
          </a:xfrm>
          <a:prstGeom prst="rect">
            <a:avLst/>
          </a:prstGeom>
          <a:solidFill>
            <a:srgbClr val="DDD9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18" name="Google Shape;218;p17" descr="mappappt.png"/>
          <p:cNvPicPr preferRelativeResize="0"/>
          <p:nvPr/>
        </p:nvPicPr>
        <p:blipFill rotWithShape="1">
          <a:blip r:embed="rId4">
            <a:alphaModFix/>
          </a:blip>
          <a:srcRect l="22251" t="8799" r="20383" b="30859"/>
          <a:stretch/>
        </p:blipFill>
        <p:spPr>
          <a:xfrm>
            <a:off x="5379064" y="956341"/>
            <a:ext cx="1350869" cy="1140798"/>
          </a:xfrm>
          <a:prstGeom prst="rect">
            <a:avLst/>
          </a:prstGeom>
          <a:noFill/>
          <a:ln>
            <a:noFill/>
          </a:ln>
        </p:spPr>
      </p:pic>
      <p:sp>
        <p:nvSpPr>
          <p:cNvPr id="219" name="Google Shape;219;p17"/>
          <p:cNvSpPr/>
          <p:nvPr/>
        </p:nvSpPr>
        <p:spPr>
          <a:xfrm rot="8100000">
            <a:off x="6236097" y="1270931"/>
            <a:ext cx="179606" cy="179606"/>
          </a:xfrm>
          <a:prstGeom prst="teardrop">
            <a:avLst>
              <a:gd name="adj" fmla="val 100000"/>
            </a:avLst>
          </a:prstGeom>
          <a:solidFill>
            <a:srgbClr val="DA001A"/>
          </a:solidFill>
          <a:ln>
            <a:noFill/>
          </a:ln>
          <a:effectLst>
            <a:outerShdw blurRad="76200" dist="12700" dir="8100000" sy="-23000" kx="800400" algn="b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70B2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18"/>
          <p:cNvSpPr/>
          <p:nvPr/>
        </p:nvSpPr>
        <p:spPr>
          <a:xfrm>
            <a:off x="5303838" y="3264634"/>
            <a:ext cx="4222602" cy="2462172"/>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100"/>
              <a:buFont typeface="Arial"/>
              <a:buNone/>
            </a:pPr>
            <a:r>
              <a:rPr lang="it-IT" sz="1100" b="0" i="0" u="none" strike="noStrike" cap="none" dirty="0">
                <a:solidFill>
                  <a:srgbClr val="000000"/>
                </a:solidFill>
                <a:latin typeface="Arial"/>
                <a:ea typeface="Arial"/>
                <a:cs typeface="Arial"/>
                <a:sym typeface="Arial"/>
              </a:rPr>
              <a:t>Il centro polifunzionale di </a:t>
            </a:r>
            <a:r>
              <a:rPr lang="it-IT" sz="1100" b="0" i="0" u="none" strike="noStrike" cap="none" dirty="0" err="1">
                <a:solidFill>
                  <a:srgbClr val="000000"/>
                </a:solidFill>
                <a:latin typeface="Arial"/>
                <a:ea typeface="Arial"/>
                <a:cs typeface="Arial"/>
                <a:sym typeface="Arial"/>
              </a:rPr>
              <a:t>Valfornace</a:t>
            </a:r>
            <a:r>
              <a:rPr lang="it-IT" sz="1100" b="0" i="0" u="none" strike="noStrike" cap="none" dirty="0">
                <a:solidFill>
                  <a:srgbClr val="000000"/>
                </a:solidFill>
                <a:latin typeface="Arial"/>
                <a:ea typeface="Arial"/>
                <a:cs typeface="Arial"/>
                <a:sym typeface="Arial"/>
              </a:rPr>
              <a:t> sarà un luogo di incontro tra generazioni grazie alla presenza di </a:t>
            </a:r>
            <a:r>
              <a:rPr lang="it-IT" sz="1100" b="1" i="0" u="none" strike="noStrike" cap="none" dirty="0">
                <a:solidFill>
                  <a:srgbClr val="000000"/>
                </a:solidFill>
                <a:latin typeface="Arial"/>
                <a:ea typeface="Arial"/>
                <a:cs typeface="Arial"/>
                <a:sym typeface="Arial"/>
              </a:rPr>
              <a:t>una ludoteca dedicata ai bambini delle scuole materne ed elementari della zona </a:t>
            </a:r>
            <a:r>
              <a:rPr lang="it-IT" sz="1100" b="0" i="0" u="none" strike="noStrike" cap="none" dirty="0">
                <a:solidFill>
                  <a:srgbClr val="000000"/>
                </a:solidFill>
                <a:latin typeface="Arial"/>
                <a:ea typeface="Arial"/>
                <a:cs typeface="Arial"/>
                <a:sym typeface="Arial"/>
              </a:rPr>
              <a:t>e di spazi destinati all’associazionismo locale, con punti di ascolto e percorsi specifici per lavorare sulla resilienza della popolazione. </a:t>
            </a:r>
            <a:r>
              <a:rPr lang="it-IT" sz="1100" b="1" i="0" u="none" strike="noStrike" cap="none" dirty="0">
                <a:solidFill>
                  <a:srgbClr val="000000"/>
                </a:solidFill>
                <a:latin typeface="Arial"/>
                <a:ea typeface="Arial"/>
                <a:cs typeface="Arial"/>
                <a:sym typeface="Arial"/>
              </a:rPr>
              <a:t>Un centro pedagogico-educativo e di aggregazione sociale per l’intero territorio</a:t>
            </a:r>
            <a:r>
              <a:rPr lang="it-IT" sz="1100" b="0" i="0" u="none" strike="noStrike" cap="none" dirty="0">
                <a:solidFill>
                  <a:srgbClr val="000000"/>
                </a:solidFill>
                <a:latin typeface="Arial"/>
                <a:ea typeface="Arial"/>
                <a:cs typeface="Arial"/>
                <a:sym typeface="Arial"/>
              </a:rPr>
              <a:t>, che servirà in un primo momento ad affrontare l’emergenza posti-letto per i degenti della zona. Un luogo per tornare a vivere il territorio, ad abitarlo nel senso più pieno del termine, per ripartire lasciandosi alle spalle il ricordo del sisma e in cui troverà spazio anche un presidio della Croce Rossa Italiana.</a:t>
            </a:r>
          </a:p>
          <a:p>
            <a:pPr marL="0" marR="0" lvl="0" indent="0" algn="just" rtl="0">
              <a:lnSpc>
                <a:spcPct val="100000"/>
              </a:lnSpc>
              <a:spcBef>
                <a:spcPts val="0"/>
              </a:spcBef>
              <a:spcAft>
                <a:spcPts val="0"/>
              </a:spcAft>
              <a:buClr>
                <a:srgbClr val="000000"/>
              </a:buClr>
              <a:buSzPts val="1100"/>
              <a:buFont typeface="Arial"/>
              <a:buNone/>
            </a:pPr>
            <a:r>
              <a:rPr lang="it-IT" sz="1100" dirty="0"/>
              <a:t>La procedura di gara per l’affidamento dei lavori è in corso di pubblicazione.</a:t>
            </a:r>
            <a:endParaRPr lang="it-IT" sz="1100" b="0" i="0" u="none" strike="noStrike" cap="none" dirty="0">
              <a:solidFill>
                <a:srgbClr val="000000"/>
              </a:solidFill>
              <a:latin typeface="Arial"/>
              <a:ea typeface="Arial"/>
              <a:cs typeface="Arial"/>
              <a:sym typeface="Arial"/>
            </a:endParaRPr>
          </a:p>
        </p:txBody>
      </p:sp>
      <p:pic>
        <p:nvPicPr>
          <p:cNvPr id="225" name="Google Shape;225;p18"/>
          <p:cNvPicPr preferRelativeResize="0"/>
          <p:nvPr/>
        </p:nvPicPr>
        <p:blipFill rotWithShape="1">
          <a:blip r:embed="rId3">
            <a:alphaModFix/>
          </a:blip>
          <a:srcRect l="-4815" t="17349" r="14379" b="-450"/>
          <a:stretch/>
        </p:blipFill>
        <p:spPr>
          <a:xfrm>
            <a:off x="-286933" y="3252788"/>
            <a:ext cx="5226519" cy="2749550"/>
          </a:xfrm>
          <a:prstGeom prst="rect">
            <a:avLst/>
          </a:prstGeom>
          <a:noFill/>
          <a:ln>
            <a:noFill/>
          </a:ln>
        </p:spPr>
      </p:pic>
      <p:sp>
        <p:nvSpPr>
          <p:cNvPr id="226" name="Google Shape;226;p18"/>
          <p:cNvSpPr txBox="1"/>
          <p:nvPr/>
        </p:nvSpPr>
        <p:spPr>
          <a:xfrm>
            <a:off x="5307013" y="1095375"/>
            <a:ext cx="5035450"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it-IT" sz="2800" b="1" i="0" u="none" strike="noStrike" cap="none" dirty="0">
                <a:solidFill>
                  <a:srgbClr val="CC0000"/>
                </a:solidFill>
                <a:latin typeface="Arial"/>
                <a:ea typeface="Arial"/>
                <a:cs typeface="Arial"/>
                <a:sym typeface="Arial"/>
              </a:rPr>
              <a:t>VALFORNACE </a:t>
            </a:r>
            <a:endParaRPr sz="2800" b="1" i="0" u="none" strike="noStrike" cap="none" dirty="0">
              <a:solidFill>
                <a:srgbClr val="CC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200"/>
              <a:buFont typeface="Arial"/>
              <a:buNone/>
            </a:pPr>
            <a:r>
              <a:rPr lang="it-IT" sz="2200" b="0" i="0" u="none" strike="noStrike" cap="none" dirty="0">
                <a:solidFill>
                  <a:srgbClr val="7F7F7F"/>
                </a:solidFill>
                <a:latin typeface="Arial"/>
                <a:ea typeface="Arial"/>
                <a:cs typeface="Arial"/>
                <a:sym typeface="Arial"/>
              </a:rPr>
              <a:t>CENTRO POLIFUNZIONALE </a:t>
            </a:r>
            <a:endParaRPr sz="2200" b="0" i="0" u="none" strike="noStrike" cap="none" dirty="0">
              <a:solidFill>
                <a:srgbClr val="7F7F7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200"/>
              <a:buFont typeface="Arial"/>
              <a:buNone/>
            </a:pPr>
            <a:r>
              <a:rPr lang="it-IT" sz="2200" b="0" i="0" u="none" strike="noStrike" cap="none" dirty="0">
                <a:solidFill>
                  <a:srgbClr val="7F7F7F"/>
                </a:solidFill>
                <a:latin typeface="Arial"/>
                <a:ea typeface="Arial"/>
                <a:cs typeface="Arial"/>
                <a:sym typeface="Arial"/>
              </a:rPr>
              <a:t>PER I GIOVANI</a:t>
            </a:r>
            <a:endParaRPr sz="2200" b="0" i="1" u="none" strike="noStrike" cap="none" dirty="0">
              <a:solidFill>
                <a:srgbClr val="7F7F7F"/>
              </a:solidFill>
              <a:latin typeface="Arial"/>
              <a:ea typeface="Arial"/>
              <a:cs typeface="Arial"/>
              <a:sym typeface="Arial"/>
            </a:endParaRPr>
          </a:p>
        </p:txBody>
      </p:sp>
      <p:sp>
        <p:nvSpPr>
          <p:cNvPr id="227" name="Google Shape;227;p18"/>
          <p:cNvSpPr/>
          <p:nvPr/>
        </p:nvSpPr>
        <p:spPr>
          <a:xfrm>
            <a:off x="0" y="-3"/>
            <a:ext cx="4939586" cy="312593"/>
          </a:xfrm>
          <a:prstGeom prst="rect">
            <a:avLst/>
          </a:prstGeom>
          <a:solidFill>
            <a:srgbClr val="DDD9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228" name="Google Shape;228;p18"/>
          <p:cNvGrpSpPr/>
          <p:nvPr/>
        </p:nvGrpSpPr>
        <p:grpSpPr>
          <a:xfrm>
            <a:off x="3586256" y="996191"/>
            <a:ext cx="1350869" cy="1140798"/>
            <a:chOff x="334963" y="915373"/>
            <a:chExt cx="1350869" cy="1140798"/>
          </a:xfrm>
        </p:grpSpPr>
        <p:pic>
          <p:nvPicPr>
            <p:cNvPr id="229" name="Google Shape;229;p18" descr="mappappt.png"/>
            <p:cNvPicPr preferRelativeResize="0"/>
            <p:nvPr/>
          </p:nvPicPr>
          <p:blipFill rotWithShape="1">
            <a:blip r:embed="rId4">
              <a:alphaModFix/>
            </a:blip>
            <a:srcRect l="22251" t="8799" r="20383" b="30859"/>
            <a:stretch/>
          </p:blipFill>
          <p:spPr>
            <a:xfrm>
              <a:off x="334963" y="915373"/>
              <a:ext cx="1350869" cy="1140798"/>
            </a:xfrm>
            <a:prstGeom prst="rect">
              <a:avLst/>
            </a:prstGeom>
            <a:noFill/>
            <a:ln>
              <a:noFill/>
            </a:ln>
          </p:spPr>
        </p:pic>
        <p:sp>
          <p:nvSpPr>
            <p:cNvPr id="230" name="Google Shape;230;p18"/>
            <p:cNvSpPr/>
            <p:nvPr/>
          </p:nvSpPr>
          <p:spPr>
            <a:xfrm rot="8100000">
              <a:off x="978964" y="1108248"/>
              <a:ext cx="179606" cy="179606"/>
            </a:xfrm>
            <a:prstGeom prst="teardrop">
              <a:avLst>
                <a:gd name="adj" fmla="val 100000"/>
              </a:avLst>
            </a:prstGeom>
            <a:solidFill>
              <a:srgbClr val="DA001A"/>
            </a:solidFill>
            <a:ln>
              <a:noFill/>
            </a:ln>
            <a:effectLst>
              <a:outerShdw blurRad="76200" dist="12700" dir="8100000" sy="-23000" kx="800400" algn="b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70B20"/>
                </a:solidFill>
                <a:latin typeface="Calibri"/>
                <a:ea typeface="Calibri"/>
                <a:cs typeface="Calibri"/>
                <a:sym typeface="Calibri"/>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19"/>
          <p:cNvSpPr/>
          <p:nvPr/>
        </p:nvSpPr>
        <p:spPr>
          <a:xfrm>
            <a:off x="4586288" y="692696"/>
            <a:ext cx="5319712" cy="2488084"/>
          </a:xfrm>
          <a:prstGeom prst="rect">
            <a:avLst/>
          </a:prstGeom>
          <a:solidFill>
            <a:srgbClr val="DDD9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6" name="Google Shape;236;p19"/>
          <p:cNvSpPr txBox="1"/>
          <p:nvPr/>
        </p:nvSpPr>
        <p:spPr>
          <a:xfrm>
            <a:off x="406400" y="3317791"/>
            <a:ext cx="4179888" cy="2631489"/>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100"/>
              <a:buFont typeface="Arial"/>
              <a:buNone/>
            </a:pPr>
            <a:r>
              <a:rPr lang="it-IT" sz="1100" b="0" i="0" u="none" strike="noStrike" cap="none" dirty="0">
                <a:solidFill>
                  <a:srgbClr val="000000"/>
                </a:solidFill>
                <a:latin typeface="Arial"/>
                <a:ea typeface="Arial"/>
                <a:cs typeface="Arial"/>
                <a:sym typeface="Arial"/>
              </a:rPr>
              <a:t>“</a:t>
            </a:r>
            <a:r>
              <a:rPr lang="it-IT" sz="1100" b="0" i="1" u="none" strike="noStrike" cap="none" dirty="0">
                <a:solidFill>
                  <a:srgbClr val="000000"/>
                </a:solidFill>
                <a:latin typeface="Arial"/>
                <a:ea typeface="Arial"/>
                <a:cs typeface="Arial"/>
                <a:sym typeface="Arial"/>
              </a:rPr>
              <a:t>Era tutto pronto per l’inaugurazione della nuova casa di riposo, poi le scosse di ottobre 2016 hanno trasformato il centro di Camerino in una enorme zona rossa, bloccando tutto. Per noi una nuova struttura è fondamentale, soprattutto dopo quello che abbiamo vissuto</a:t>
            </a:r>
            <a:r>
              <a:rPr lang="it-IT" sz="1100" b="0" i="0" u="none" strike="noStrike" cap="none" dirty="0">
                <a:solidFill>
                  <a:srgbClr val="000000"/>
                </a:solidFill>
                <a:latin typeface="Arial"/>
                <a:ea typeface="Arial"/>
                <a:cs typeface="Arial"/>
                <a:sym typeface="Arial"/>
              </a:rPr>
              <a:t>”.  </a:t>
            </a:r>
            <a:endParaRPr sz="1100" b="0"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100"/>
              <a:buFont typeface="Arial"/>
              <a:buNone/>
            </a:pPr>
            <a:r>
              <a:rPr lang="it-IT" sz="1100" b="0" i="0" u="none" strike="noStrike" cap="none" dirty="0">
                <a:solidFill>
                  <a:srgbClr val="000000"/>
                </a:solidFill>
                <a:latin typeface="Arial"/>
                <a:ea typeface="Arial"/>
                <a:cs typeface="Arial"/>
                <a:sym typeface="Arial"/>
              </a:rPr>
              <a:t>Sono le parole di uno degli ospiti della casa di risposo della zona, che fotografa così una situazione di grande disagio su cui la Croce Rossa Italiana sta intervenendo, su richiesta del Comune, con la realizzazione del progetto “Casa Amica”. </a:t>
            </a:r>
            <a:endParaRPr sz="1100" b="0"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100"/>
              <a:buFont typeface="Arial"/>
              <a:buNone/>
            </a:pPr>
            <a:r>
              <a:rPr lang="it-IT" sz="1100" b="1" i="0" u="none" strike="noStrike" cap="none" dirty="0">
                <a:solidFill>
                  <a:srgbClr val="000000"/>
                </a:solidFill>
                <a:latin typeface="Arial"/>
                <a:ea typeface="Arial"/>
                <a:cs typeface="Arial"/>
                <a:sym typeface="Arial"/>
              </a:rPr>
              <a:t>Accoglienza diurna e notturna per anziani, assistenza medica insieme ad attività ricreative e di socializzazione</a:t>
            </a:r>
            <a:r>
              <a:rPr lang="it-IT" sz="1100" b="0" i="0" u="none" strike="noStrike" cap="none" dirty="0">
                <a:solidFill>
                  <a:srgbClr val="000000"/>
                </a:solidFill>
                <a:latin typeface="Arial"/>
                <a:ea typeface="Arial"/>
                <a:cs typeface="Arial"/>
                <a:sym typeface="Arial"/>
              </a:rPr>
              <a:t>, renderanno la struttura un riferimento per tutta la comunità. </a:t>
            </a:r>
            <a:endParaRPr sz="1100" b="0"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100"/>
              <a:buFont typeface="Arial"/>
              <a:buNone/>
            </a:pPr>
            <a:endParaRPr sz="1100" b="0"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100"/>
              <a:buFont typeface="Arial"/>
              <a:buNone/>
            </a:pPr>
            <a:r>
              <a:rPr lang="it-IT" sz="1100" b="0" i="0" u="none" strike="noStrike" cap="none" dirty="0">
                <a:solidFill>
                  <a:srgbClr val="000000"/>
                </a:solidFill>
                <a:latin typeface="Arial"/>
                <a:ea typeface="Arial"/>
                <a:cs typeface="Arial"/>
                <a:sym typeface="Arial"/>
              </a:rPr>
              <a:t>Il 10 agosto 2020 il Comune ha approvato il progetto definitivo; attualmente è in corso la verifica del progetto esecutivo.</a:t>
            </a:r>
            <a:endParaRPr sz="1400" b="0" i="0" u="none" strike="noStrike" cap="none" dirty="0">
              <a:solidFill>
                <a:srgbClr val="000000"/>
              </a:solidFill>
              <a:latin typeface="Arial"/>
              <a:ea typeface="Arial"/>
              <a:cs typeface="Arial"/>
              <a:sym typeface="Arial"/>
            </a:endParaRPr>
          </a:p>
        </p:txBody>
      </p:sp>
      <p:pic>
        <p:nvPicPr>
          <p:cNvPr id="237" name="Google Shape;237;p19"/>
          <p:cNvPicPr preferRelativeResize="0"/>
          <p:nvPr/>
        </p:nvPicPr>
        <p:blipFill rotWithShape="1">
          <a:blip r:embed="rId3">
            <a:alphaModFix/>
          </a:blip>
          <a:srcRect t="11223" r="6269" b="5213"/>
          <a:stretch/>
        </p:blipFill>
        <p:spPr>
          <a:xfrm>
            <a:off x="4586288" y="-17408"/>
            <a:ext cx="5338608" cy="2838396"/>
          </a:xfrm>
          <a:prstGeom prst="rect">
            <a:avLst/>
          </a:prstGeom>
          <a:noFill/>
          <a:ln>
            <a:noFill/>
          </a:ln>
        </p:spPr>
      </p:pic>
      <p:sp>
        <p:nvSpPr>
          <p:cNvPr id="238" name="Google Shape;238;p19"/>
          <p:cNvSpPr txBox="1"/>
          <p:nvPr/>
        </p:nvSpPr>
        <p:spPr>
          <a:xfrm>
            <a:off x="406400" y="1082201"/>
            <a:ext cx="4297369"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it-IT" sz="2800" b="1" i="0" u="none" strike="noStrike" cap="none" dirty="0">
                <a:solidFill>
                  <a:srgbClr val="DA001A"/>
                </a:solidFill>
                <a:latin typeface="Arial"/>
                <a:ea typeface="Arial"/>
                <a:cs typeface="Arial"/>
                <a:sym typeface="Arial"/>
              </a:rPr>
              <a:t>CAMERINO</a:t>
            </a:r>
            <a:endParaRPr sz="2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200"/>
              <a:buFont typeface="Arial"/>
              <a:buNone/>
            </a:pPr>
            <a:r>
              <a:rPr lang="it-IT" sz="2200" b="0" i="0" u="none" strike="noStrike" cap="none" dirty="0">
                <a:solidFill>
                  <a:srgbClr val="7F7F7F"/>
                </a:solidFill>
                <a:latin typeface="Arial"/>
                <a:ea typeface="Arial"/>
                <a:cs typeface="Arial"/>
                <a:sym typeface="Arial"/>
              </a:rPr>
              <a:t>CASA DI RIPOSO </a:t>
            </a:r>
            <a:endParaRPr sz="2200" b="0" i="0" u="none" strike="noStrike" cap="none" dirty="0">
              <a:solidFill>
                <a:srgbClr val="7F7F7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200"/>
              <a:buFont typeface="Arial"/>
              <a:buNone/>
            </a:pPr>
            <a:r>
              <a:rPr lang="it-IT" sz="2200" b="0" i="0" u="none" strike="noStrike" cap="none" dirty="0">
                <a:solidFill>
                  <a:srgbClr val="7F7F7F"/>
                </a:solidFill>
                <a:latin typeface="Arial"/>
                <a:ea typeface="Arial"/>
                <a:cs typeface="Arial"/>
                <a:sym typeface="Arial"/>
              </a:rPr>
              <a:t>«CASA AMICA»</a:t>
            </a:r>
            <a:endParaRPr sz="1400" b="0" i="0" u="none" strike="noStrike" cap="none" dirty="0">
              <a:solidFill>
                <a:srgbClr val="000000"/>
              </a:solidFill>
              <a:latin typeface="Arial"/>
              <a:ea typeface="Arial"/>
              <a:cs typeface="Arial"/>
              <a:sym typeface="Arial"/>
            </a:endParaRPr>
          </a:p>
        </p:txBody>
      </p:sp>
      <p:pic>
        <p:nvPicPr>
          <p:cNvPr id="239" name="Google Shape;239;p19" descr="mappappt.png"/>
          <p:cNvPicPr preferRelativeResize="0"/>
          <p:nvPr/>
        </p:nvPicPr>
        <p:blipFill rotWithShape="1">
          <a:blip r:embed="rId4">
            <a:alphaModFix/>
          </a:blip>
          <a:srcRect l="22251" t="8799" r="20383" b="30859"/>
          <a:stretch/>
        </p:blipFill>
        <p:spPr>
          <a:xfrm>
            <a:off x="5018548" y="3381632"/>
            <a:ext cx="1350869" cy="1140798"/>
          </a:xfrm>
          <a:prstGeom prst="rect">
            <a:avLst/>
          </a:prstGeom>
          <a:noFill/>
          <a:ln>
            <a:noFill/>
          </a:ln>
        </p:spPr>
      </p:pic>
      <p:sp>
        <p:nvSpPr>
          <p:cNvPr id="240" name="Google Shape;240;p19"/>
          <p:cNvSpPr/>
          <p:nvPr/>
        </p:nvSpPr>
        <p:spPr>
          <a:xfrm rot="8100000">
            <a:off x="5588808" y="3491385"/>
            <a:ext cx="179606" cy="179606"/>
          </a:xfrm>
          <a:prstGeom prst="teardrop">
            <a:avLst>
              <a:gd name="adj" fmla="val 100000"/>
            </a:avLst>
          </a:prstGeom>
          <a:solidFill>
            <a:srgbClr val="DA001A"/>
          </a:solidFill>
          <a:ln>
            <a:noFill/>
          </a:ln>
          <a:effectLst>
            <a:outerShdw blurRad="76200" dist="12700" dir="8100000" sy="-23000" kx="800400" algn="b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70B2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20"/>
          <p:cNvSpPr/>
          <p:nvPr/>
        </p:nvSpPr>
        <p:spPr>
          <a:xfrm>
            <a:off x="6249144" y="2799036"/>
            <a:ext cx="3230837" cy="3139281"/>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100"/>
              <a:buFont typeface="Arial"/>
              <a:buNone/>
            </a:pPr>
            <a:r>
              <a:rPr lang="it-IT" sz="1100" b="0" i="0" u="none" strike="noStrike" cap="none" dirty="0">
                <a:solidFill>
                  <a:srgbClr val="000000"/>
                </a:solidFill>
                <a:latin typeface="Arial"/>
                <a:ea typeface="Arial"/>
                <a:cs typeface="Arial"/>
                <a:sym typeface="Arial"/>
              </a:rPr>
              <a:t>Sostituire il silenzio con le grida di gioia per un gol o un canestro, la solitudine con l’aggregazione, l’inattività con la partecipazione. Il </a:t>
            </a:r>
            <a:r>
              <a:rPr lang="it-IT" sz="1100" b="1" i="0" u="none" strike="noStrike" cap="none" dirty="0">
                <a:solidFill>
                  <a:srgbClr val="000000"/>
                </a:solidFill>
                <a:latin typeface="Arial"/>
                <a:ea typeface="Arial"/>
                <a:cs typeface="Arial"/>
                <a:sym typeface="Arial"/>
              </a:rPr>
              <a:t>nuovo centro polifunzionale sportivo</a:t>
            </a:r>
            <a:r>
              <a:rPr lang="it-IT" sz="1100" b="0" i="0" u="none" strike="noStrike" cap="none" dirty="0">
                <a:solidFill>
                  <a:srgbClr val="000000"/>
                </a:solidFill>
                <a:latin typeface="Arial"/>
                <a:ea typeface="Arial"/>
                <a:cs typeface="Arial"/>
                <a:sym typeface="Arial"/>
              </a:rPr>
              <a:t> di Arquata del Tronto, che unirà le attività sportive alla </a:t>
            </a:r>
            <a:r>
              <a:rPr lang="it-IT" sz="1100" b="1" i="0" u="none" strike="noStrike" cap="none" dirty="0">
                <a:solidFill>
                  <a:srgbClr val="000000"/>
                </a:solidFill>
                <a:latin typeface="Arial"/>
                <a:ea typeface="Arial"/>
                <a:cs typeface="Arial"/>
                <a:sym typeface="Arial"/>
              </a:rPr>
              <a:t>formazione</a:t>
            </a:r>
            <a:r>
              <a:rPr lang="it-IT" sz="1100" b="0" i="0" u="none" strike="noStrike" cap="none" dirty="0">
                <a:solidFill>
                  <a:srgbClr val="000000"/>
                </a:solidFill>
                <a:latin typeface="Arial"/>
                <a:ea typeface="Arial"/>
                <a:cs typeface="Arial"/>
                <a:sym typeface="Arial"/>
              </a:rPr>
              <a:t> e alla </a:t>
            </a:r>
            <a:r>
              <a:rPr lang="it-IT" sz="1100" b="1" i="0" u="none" strike="noStrike" cap="none" dirty="0">
                <a:solidFill>
                  <a:srgbClr val="000000"/>
                </a:solidFill>
                <a:latin typeface="Arial"/>
                <a:ea typeface="Arial"/>
                <a:cs typeface="Arial"/>
                <a:sym typeface="Arial"/>
              </a:rPr>
              <a:t>prevenzione</a:t>
            </a:r>
            <a:r>
              <a:rPr lang="it-IT" sz="1100" b="0" i="0" u="none" strike="noStrike" cap="none" dirty="0">
                <a:solidFill>
                  <a:srgbClr val="000000"/>
                </a:solidFill>
                <a:latin typeface="Arial"/>
                <a:ea typeface="Arial"/>
                <a:cs typeface="Arial"/>
                <a:sym typeface="Arial"/>
              </a:rPr>
              <a:t>, è tutto questo. </a:t>
            </a:r>
            <a:endParaRPr sz="1100" b="0"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100"/>
              <a:buFont typeface="Arial"/>
              <a:buNone/>
            </a:pPr>
            <a:r>
              <a:rPr lang="it-IT" sz="1100" b="0" i="0" u="none" strike="noStrike" cap="none" dirty="0">
                <a:solidFill>
                  <a:srgbClr val="000000"/>
                </a:solidFill>
                <a:latin typeface="Arial"/>
                <a:ea typeface="Arial"/>
                <a:cs typeface="Arial"/>
                <a:sym typeface="Arial"/>
              </a:rPr>
              <a:t>In un territorio in cui il sisma ha spazzato via tutti gli spazi di socialità, una struttura come questa sarà in grado di creare nuove occasioni di svago e di incontro, contribuendo così a ricostruire il tessuto sociale e accompagnando la popolazione verso il ritorno alla normalità. </a:t>
            </a:r>
            <a:endParaRPr sz="1400" b="0"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100"/>
              <a:buFont typeface="Arial"/>
              <a:buNone/>
            </a:pPr>
            <a:endParaRPr sz="1100" b="0"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100"/>
              <a:buFont typeface="Arial"/>
              <a:buNone/>
            </a:pPr>
            <a:r>
              <a:rPr lang="it-IT" sz="1100" b="0" i="0" u="none" strike="noStrike" cap="none" dirty="0">
                <a:solidFill>
                  <a:srgbClr val="000000"/>
                </a:solidFill>
                <a:latin typeface="Arial"/>
                <a:ea typeface="Arial"/>
                <a:cs typeface="Arial"/>
                <a:sym typeface="Arial"/>
              </a:rPr>
              <a:t>Il progetto definitivo è stato approvato, sono in corso contatti con l’Amministrazione ed i partner di progetto per la definizione delle modalità di realizzazione.</a:t>
            </a:r>
            <a:endParaRPr sz="1400" b="0" i="0" u="none" strike="noStrike" cap="none" dirty="0">
              <a:solidFill>
                <a:srgbClr val="000000"/>
              </a:solidFill>
              <a:latin typeface="Arial"/>
              <a:ea typeface="Arial"/>
              <a:cs typeface="Arial"/>
              <a:sym typeface="Arial"/>
            </a:endParaRPr>
          </a:p>
        </p:txBody>
      </p:sp>
      <p:sp>
        <p:nvSpPr>
          <p:cNvPr id="246" name="Google Shape;246;p20"/>
          <p:cNvSpPr txBox="1"/>
          <p:nvPr/>
        </p:nvSpPr>
        <p:spPr>
          <a:xfrm>
            <a:off x="6249145" y="1095375"/>
            <a:ext cx="5419052" cy="16311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it-IT" sz="2800" b="1" i="0" u="none" strike="noStrike" cap="none" dirty="0">
                <a:solidFill>
                  <a:srgbClr val="CC0000"/>
                </a:solidFill>
                <a:latin typeface="Arial"/>
                <a:ea typeface="Arial"/>
                <a:cs typeface="Arial"/>
                <a:sym typeface="Arial"/>
              </a:rPr>
              <a:t>ARQUATA DEL </a:t>
            </a:r>
            <a:endParaRPr sz="2800" b="1" i="0" u="none" strike="noStrike" cap="none" dirty="0">
              <a:solidFill>
                <a:srgbClr val="CC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200"/>
              <a:buFont typeface="Arial"/>
              <a:buNone/>
            </a:pPr>
            <a:r>
              <a:rPr lang="it-IT" sz="2800" b="1" i="0" u="none" strike="noStrike" cap="none" dirty="0">
                <a:solidFill>
                  <a:srgbClr val="CC0000"/>
                </a:solidFill>
                <a:latin typeface="Arial"/>
                <a:ea typeface="Arial"/>
                <a:cs typeface="Arial"/>
                <a:sym typeface="Arial"/>
              </a:rPr>
              <a:t>TRONTO  </a:t>
            </a:r>
            <a:endParaRPr sz="2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200"/>
              <a:buFont typeface="Arial"/>
              <a:buNone/>
            </a:pPr>
            <a:r>
              <a:rPr lang="it-IT" sz="2200" b="0" i="0" u="none" strike="noStrike" cap="none" dirty="0">
                <a:solidFill>
                  <a:srgbClr val="7F7F7F"/>
                </a:solidFill>
                <a:latin typeface="Arial"/>
                <a:ea typeface="Arial"/>
                <a:cs typeface="Arial"/>
                <a:sym typeface="Arial"/>
              </a:rPr>
              <a:t>CENTRO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200"/>
              <a:buFont typeface="Arial"/>
              <a:buNone/>
            </a:pPr>
            <a:r>
              <a:rPr lang="it-IT" sz="2200" b="0" i="0" u="none" strike="noStrike" cap="none" dirty="0">
                <a:solidFill>
                  <a:srgbClr val="7F7F7F"/>
                </a:solidFill>
                <a:latin typeface="Arial"/>
                <a:ea typeface="Arial"/>
                <a:cs typeface="Arial"/>
                <a:sym typeface="Arial"/>
              </a:rPr>
              <a:t>POLIFUNZIONALE</a:t>
            </a:r>
            <a:endParaRPr sz="2200" b="0" i="1" u="none" strike="noStrike" cap="none" dirty="0">
              <a:solidFill>
                <a:srgbClr val="7F7F7F"/>
              </a:solidFill>
              <a:latin typeface="Arial"/>
              <a:ea typeface="Arial"/>
              <a:cs typeface="Arial"/>
              <a:sym typeface="Arial"/>
            </a:endParaRPr>
          </a:p>
        </p:txBody>
      </p:sp>
      <p:pic>
        <p:nvPicPr>
          <p:cNvPr id="247" name="Google Shape;247;p20" descr="Arquata.jpg"/>
          <p:cNvPicPr preferRelativeResize="0"/>
          <p:nvPr/>
        </p:nvPicPr>
        <p:blipFill rotWithShape="1">
          <a:blip r:embed="rId3">
            <a:alphaModFix/>
          </a:blip>
          <a:srcRect/>
          <a:stretch/>
        </p:blipFill>
        <p:spPr>
          <a:xfrm>
            <a:off x="-20320" y="-30480"/>
            <a:ext cx="5791200" cy="3561339"/>
          </a:xfrm>
          <a:prstGeom prst="rect">
            <a:avLst/>
          </a:prstGeom>
          <a:noFill/>
          <a:ln>
            <a:noFill/>
          </a:ln>
        </p:spPr>
      </p:pic>
      <p:sp>
        <p:nvSpPr>
          <p:cNvPr id="248" name="Google Shape;248;p20"/>
          <p:cNvSpPr/>
          <p:nvPr/>
        </p:nvSpPr>
        <p:spPr>
          <a:xfrm>
            <a:off x="-20320" y="3362960"/>
            <a:ext cx="5797549" cy="323215"/>
          </a:xfrm>
          <a:prstGeom prst="rect">
            <a:avLst/>
          </a:prstGeom>
          <a:solidFill>
            <a:srgbClr val="DDD9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249" name="Google Shape;249;p20"/>
          <p:cNvGrpSpPr/>
          <p:nvPr/>
        </p:nvGrpSpPr>
        <p:grpSpPr>
          <a:xfrm>
            <a:off x="4387416" y="3906391"/>
            <a:ext cx="1350869" cy="1140798"/>
            <a:chOff x="334963" y="3848664"/>
            <a:chExt cx="1350869" cy="1140798"/>
          </a:xfrm>
        </p:grpSpPr>
        <p:pic>
          <p:nvPicPr>
            <p:cNvPr id="250" name="Google Shape;250;p20" descr="mappappt.png"/>
            <p:cNvPicPr preferRelativeResize="0"/>
            <p:nvPr/>
          </p:nvPicPr>
          <p:blipFill rotWithShape="1">
            <a:blip r:embed="rId4">
              <a:alphaModFix/>
            </a:blip>
            <a:srcRect l="22251" t="8799" r="20383" b="30859"/>
            <a:stretch/>
          </p:blipFill>
          <p:spPr>
            <a:xfrm>
              <a:off x="334963" y="3848664"/>
              <a:ext cx="1350869" cy="1140798"/>
            </a:xfrm>
            <a:prstGeom prst="rect">
              <a:avLst/>
            </a:prstGeom>
            <a:noFill/>
            <a:ln>
              <a:noFill/>
            </a:ln>
          </p:spPr>
        </p:pic>
        <p:sp>
          <p:nvSpPr>
            <p:cNvPr id="251" name="Google Shape;251;p20"/>
            <p:cNvSpPr/>
            <p:nvPr/>
          </p:nvSpPr>
          <p:spPr>
            <a:xfrm rot="8100000">
              <a:off x="1060900" y="4286158"/>
              <a:ext cx="179606" cy="179606"/>
            </a:xfrm>
            <a:prstGeom prst="teardrop">
              <a:avLst>
                <a:gd name="adj" fmla="val 100000"/>
              </a:avLst>
            </a:prstGeom>
            <a:solidFill>
              <a:srgbClr val="DA001A"/>
            </a:solidFill>
            <a:ln>
              <a:noFill/>
            </a:ln>
            <a:effectLst>
              <a:outerShdw blurRad="76200" dist="12700" dir="8100000" sy="-23000" kx="800400" algn="b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70B20"/>
                </a:solidFill>
                <a:latin typeface="Arial"/>
                <a:ea typeface="Arial"/>
                <a:cs typeface="Arial"/>
                <a:sym typeface="Arial"/>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Google Shape;58;p2"/>
          <p:cNvSpPr/>
          <p:nvPr/>
        </p:nvSpPr>
        <p:spPr>
          <a:xfrm>
            <a:off x="570820" y="1205367"/>
            <a:ext cx="9335180" cy="3620633"/>
          </a:xfrm>
          <a:prstGeom prst="rect">
            <a:avLst/>
          </a:prstGeom>
          <a:solidFill>
            <a:srgbClr val="DDD9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DDD9C3"/>
              </a:solidFill>
              <a:latin typeface="Arial"/>
              <a:ea typeface="Arial"/>
              <a:cs typeface="Arial"/>
              <a:sym typeface="Arial"/>
            </a:endParaRPr>
          </a:p>
        </p:txBody>
      </p:sp>
      <p:sp>
        <p:nvSpPr>
          <p:cNvPr id="59" name="Google Shape;59;p2"/>
          <p:cNvSpPr txBox="1"/>
          <p:nvPr/>
        </p:nvSpPr>
        <p:spPr>
          <a:xfrm>
            <a:off x="941229" y="2530643"/>
            <a:ext cx="4365784"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it-IT" sz="2400" b="1" i="0" u="none" strike="noStrike" cap="none" dirty="0">
                <a:solidFill>
                  <a:srgbClr val="DA001A"/>
                </a:solidFill>
                <a:latin typeface="Arial"/>
                <a:ea typeface="Arial"/>
                <a:cs typeface="Arial"/>
                <a:sym typeface="Arial"/>
              </a:rPr>
              <a:t>MAPPA </a:t>
            </a:r>
            <a:endParaRPr sz="1400" b="0" i="0" u="none" strike="noStrike" cap="none" dirty="0">
              <a:solidFill>
                <a:srgbClr val="DA001A"/>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it-IT" sz="2400" b="1" i="0" u="none" strike="noStrike" cap="none" dirty="0">
                <a:solidFill>
                  <a:srgbClr val="DA001A"/>
                </a:solidFill>
                <a:latin typeface="Arial"/>
                <a:ea typeface="Arial"/>
                <a:cs typeface="Arial"/>
                <a:sym typeface="Arial"/>
              </a:rPr>
              <a:t>DEI PROGETTI</a:t>
            </a:r>
            <a:endParaRPr sz="2400" b="1" i="1" u="none" strike="noStrike" cap="none" dirty="0">
              <a:solidFill>
                <a:srgbClr val="DA001A"/>
              </a:solidFill>
              <a:latin typeface="Arial"/>
              <a:ea typeface="Arial"/>
              <a:cs typeface="Arial"/>
              <a:sym typeface="Arial"/>
            </a:endParaRPr>
          </a:p>
        </p:txBody>
      </p:sp>
      <p:pic>
        <p:nvPicPr>
          <p:cNvPr id="60" name="Google Shape;60;p2" descr="mappatutta.jpg"/>
          <p:cNvPicPr preferRelativeResize="0"/>
          <p:nvPr/>
        </p:nvPicPr>
        <p:blipFill rotWithShape="1">
          <a:blip r:embed="rId3">
            <a:alphaModFix/>
          </a:blip>
          <a:srcRect/>
          <a:stretch/>
        </p:blipFill>
        <p:spPr>
          <a:xfrm>
            <a:off x="4485155" y="1205367"/>
            <a:ext cx="5068420" cy="361418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21"/>
          <p:cNvSpPr/>
          <p:nvPr/>
        </p:nvSpPr>
        <p:spPr>
          <a:xfrm>
            <a:off x="464090" y="2821732"/>
            <a:ext cx="3120757" cy="347783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100"/>
              <a:buFont typeface="Arial"/>
              <a:buNone/>
            </a:pPr>
            <a:r>
              <a:rPr lang="it-IT" sz="1100" b="0" i="0" u="none" strike="noStrike" cap="none" dirty="0">
                <a:solidFill>
                  <a:srgbClr val="000000"/>
                </a:solidFill>
                <a:latin typeface="Arial"/>
                <a:ea typeface="Arial"/>
                <a:cs typeface="Arial"/>
                <a:sym typeface="Arial"/>
              </a:rPr>
              <a:t>I Volontari di Croce Rossa sono sempre a fianco di chi ha bisogno, </a:t>
            </a:r>
            <a:r>
              <a:rPr lang="it-IT" sz="1100" b="1" i="0" u="none" strike="noStrike" cap="none" dirty="0">
                <a:solidFill>
                  <a:srgbClr val="000000"/>
                </a:solidFill>
                <a:latin typeface="Arial"/>
                <a:ea typeface="Arial"/>
                <a:cs typeface="Arial"/>
                <a:sym typeface="Arial"/>
              </a:rPr>
              <a:t>ovunque per chiunque</a:t>
            </a:r>
            <a:r>
              <a:rPr lang="it-IT" sz="1100" b="0" i="0" u="none" strike="noStrike" cap="none" dirty="0">
                <a:solidFill>
                  <a:srgbClr val="000000"/>
                </a:solidFill>
                <a:latin typeface="Arial"/>
                <a:ea typeface="Arial"/>
                <a:cs typeface="Arial"/>
                <a:sym typeface="Arial"/>
              </a:rPr>
              <a:t>, questa è la loro missione. Questo significa anche mantenere un impegno costante nel servizio sanitario, un supporto fondamentale per la popolazione. </a:t>
            </a:r>
          </a:p>
          <a:p>
            <a:pPr marL="0" marR="0" lvl="0" indent="0" algn="just" rtl="0">
              <a:lnSpc>
                <a:spcPct val="100000"/>
              </a:lnSpc>
              <a:spcBef>
                <a:spcPts val="0"/>
              </a:spcBef>
              <a:spcAft>
                <a:spcPts val="0"/>
              </a:spcAft>
              <a:buClr>
                <a:srgbClr val="000000"/>
              </a:buClr>
              <a:buSzPts val="1100"/>
              <a:buFont typeface="Arial"/>
              <a:buNone/>
            </a:pPr>
            <a:r>
              <a:rPr lang="it-IT" sz="1100" b="0" i="0" u="none" strike="noStrike" cap="none" dirty="0">
                <a:solidFill>
                  <a:srgbClr val="000000"/>
                </a:solidFill>
                <a:latin typeface="Arial"/>
                <a:ea typeface="Arial"/>
                <a:cs typeface="Arial"/>
                <a:sym typeface="Arial"/>
              </a:rPr>
              <a:t>Amandola da questo punto di vista è un centro strategico per tutta l’area dei Monti Sibillini, data anche la presenza storica dell’Ospedale oggi danneggiato e in via di ricostruzione.</a:t>
            </a:r>
          </a:p>
          <a:p>
            <a:pPr marL="0" marR="0" lvl="0" indent="0" algn="just" rtl="0">
              <a:lnSpc>
                <a:spcPct val="100000"/>
              </a:lnSpc>
              <a:spcBef>
                <a:spcPts val="0"/>
              </a:spcBef>
              <a:spcAft>
                <a:spcPts val="0"/>
              </a:spcAft>
              <a:buClr>
                <a:srgbClr val="000000"/>
              </a:buClr>
              <a:buSzPts val="1100"/>
              <a:buFont typeface="Arial"/>
              <a:buNone/>
            </a:pPr>
            <a:r>
              <a:rPr lang="it-IT" sz="1100" b="0" i="0" u="none" strike="noStrike" cap="none" dirty="0">
                <a:solidFill>
                  <a:srgbClr val="000000"/>
                </a:solidFill>
                <a:latin typeface="Arial"/>
                <a:ea typeface="Arial"/>
                <a:cs typeface="Arial"/>
                <a:sym typeface="Arial"/>
              </a:rPr>
              <a:t>Per questo Croce Rossa sta progettando di </a:t>
            </a:r>
            <a:r>
              <a:rPr lang="it-IT" sz="1100" b="1" i="0" u="none" strike="noStrike" cap="none" dirty="0">
                <a:solidFill>
                  <a:srgbClr val="000000"/>
                </a:solidFill>
                <a:latin typeface="Arial"/>
                <a:ea typeface="Arial"/>
                <a:cs typeface="Arial"/>
                <a:sym typeface="Arial"/>
              </a:rPr>
              <a:t>realizzare una struttura polifunzionale con deposito attrezzato per ambulanze</a:t>
            </a:r>
            <a:r>
              <a:rPr lang="it-IT" sz="1100" b="0" i="0" u="none" strike="noStrike" cap="none" dirty="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100"/>
              <a:buFont typeface="Arial"/>
              <a:buNone/>
            </a:pPr>
            <a:r>
              <a:rPr lang="it-IT" sz="1100" b="0" i="0" u="none" strike="noStrike" cap="none" dirty="0">
                <a:solidFill>
                  <a:srgbClr val="000000"/>
                </a:solidFill>
                <a:latin typeface="Arial"/>
                <a:ea typeface="Arial"/>
                <a:cs typeface="Arial"/>
                <a:sym typeface="Arial"/>
              </a:rPr>
              <a:t>È in corso la fase propedeutica alla progettazione. In particolare è in corso un confronto con il Comune per poter finalizzare la progettazione preliminare </a:t>
            </a:r>
            <a:r>
              <a:rPr lang="it-IT" sz="1100" dirty="0"/>
              <a:t>ed</a:t>
            </a:r>
            <a:r>
              <a:rPr lang="it-IT" sz="1100" b="0" i="0" u="none" strike="noStrike" cap="none" dirty="0">
                <a:solidFill>
                  <a:srgbClr val="000000"/>
                </a:solidFill>
                <a:latin typeface="Arial"/>
                <a:ea typeface="Arial"/>
                <a:cs typeface="Arial"/>
                <a:sym typeface="Arial"/>
              </a:rPr>
              <a:t> avviare la procedura di affidamento dei servizi di ingegneria e architettura. </a:t>
            </a:r>
          </a:p>
          <a:p>
            <a:pPr marL="0" marR="0" lvl="0" indent="0" algn="just" rtl="0">
              <a:lnSpc>
                <a:spcPct val="100000"/>
              </a:lnSpc>
              <a:spcBef>
                <a:spcPts val="0"/>
              </a:spcBef>
              <a:spcAft>
                <a:spcPts val="0"/>
              </a:spcAft>
              <a:buClr>
                <a:srgbClr val="000000"/>
              </a:buClr>
              <a:buSzPts val="1100"/>
              <a:buFont typeface="Arial"/>
              <a:buNone/>
            </a:pPr>
            <a:endParaRPr sz="1100" b="0" i="0" u="none" strike="noStrike" cap="none" dirty="0">
              <a:solidFill>
                <a:srgbClr val="000000"/>
              </a:solidFill>
              <a:latin typeface="Arial"/>
              <a:ea typeface="Arial"/>
              <a:cs typeface="Arial"/>
              <a:sym typeface="Arial"/>
            </a:endParaRPr>
          </a:p>
        </p:txBody>
      </p:sp>
      <p:sp>
        <p:nvSpPr>
          <p:cNvPr id="258" name="Google Shape;258;p21"/>
          <p:cNvSpPr txBox="1"/>
          <p:nvPr/>
        </p:nvSpPr>
        <p:spPr>
          <a:xfrm>
            <a:off x="233867" y="630877"/>
            <a:ext cx="4598986" cy="153884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it-IT" sz="2800" b="1" i="0" u="none" strike="noStrike" cap="none" dirty="0">
                <a:solidFill>
                  <a:srgbClr val="DA001A"/>
                </a:solidFill>
                <a:latin typeface="Arial"/>
                <a:ea typeface="Arial"/>
                <a:cs typeface="Arial"/>
                <a:sym typeface="Arial"/>
              </a:rPr>
              <a:t>AMANDOLA </a:t>
            </a:r>
            <a:endParaRPr sz="2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200"/>
              <a:buFont typeface="Arial"/>
              <a:buNone/>
            </a:pPr>
            <a:r>
              <a:rPr lang="it-IT" sz="2200" b="0" i="0" u="none" strike="noStrike" cap="none" dirty="0">
                <a:solidFill>
                  <a:srgbClr val="7F7F7F"/>
                </a:solidFill>
                <a:latin typeface="Arial"/>
                <a:ea typeface="Arial"/>
                <a:cs typeface="Arial"/>
                <a:sym typeface="Arial"/>
              </a:rPr>
              <a:t>STRUTTURA POLIFUNZIONALE DI EMERGENZA E DEPOSITO ATTREZZATO AMBULANZE</a:t>
            </a:r>
            <a:endParaRPr sz="2200" b="0" i="1" u="none" strike="noStrike" cap="none" dirty="0">
              <a:solidFill>
                <a:srgbClr val="7F7F7F"/>
              </a:solidFill>
              <a:latin typeface="Arial"/>
              <a:ea typeface="Arial"/>
              <a:cs typeface="Arial"/>
              <a:sym typeface="Arial"/>
            </a:endParaRPr>
          </a:p>
        </p:txBody>
      </p:sp>
      <p:sp>
        <p:nvSpPr>
          <p:cNvPr id="259" name="Google Shape;259;p21"/>
          <p:cNvSpPr/>
          <p:nvPr/>
        </p:nvSpPr>
        <p:spPr>
          <a:xfrm>
            <a:off x="4552834" y="2808375"/>
            <a:ext cx="5355771" cy="721361"/>
          </a:xfrm>
          <a:prstGeom prst="rect">
            <a:avLst/>
          </a:prstGeom>
          <a:solidFill>
            <a:srgbClr val="DDD9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60" name="Google Shape;260;p21" descr="mappappt.png"/>
          <p:cNvPicPr preferRelativeResize="0"/>
          <p:nvPr/>
        </p:nvPicPr>
        <p:blipFill rotWithShape="1">
          <a:blip r:embed="rId3">
            <a:alphaModFix/>
          </a:blip>
          <a:srcRect l="22251" t="8799" r="20383" b="30859"/>
          <a:stretch/>
        </p:blipFill>
        <p:spPr>
          <a:xfrm>
            <a:off x="4277565" y="3791453"/>
            <a:ext cx="1350869" cy="1140798"/>
          </a:xfrm>
          <a:prstGeom prst="rect">
            <a:avLst/>
          </a:prstGeom>
          <a:noFill/>
          <a:ln>
            <a:noFill/>
          </a:ln>
        </p:spPr>
      </p:pic>
      <p:sp>
        <p:nvSpPr>
          <p:cNvPr id="261" name="Google Shape;261;p21"/>
          <p:cNvSpPr/>
          <p:nvPr/>
        </p:nvSpPr>
        <p:spPr>
          <a:xfrm rot="8100000">
            <a:off x="5048599" y="4048690"/>
            <a:ext cx="179606" cy="179606"/>
          </a:xfrm>
          <a:prstGeom prst="teardrop">
            <a:avLst>
              <a:gd name="adj" fmla="val 100000"/>
            </a:avLst>
          </a:prstGeom>
          <a:solidFill>
            <a:srgbClr val="DA001A"/>
          </a:solidFill>
          <a:ln>
            <a:noFill/>
          </a:ln>
          <a:effectLst>
            <a:outerShdw blurRad="76200" dist="12700" dir="8100000" sy="-23000" kx="800400" algn="b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70B20"/>
              </a:solidFill>
              <a:latin typeface="Calibri"/>
              <a:ea typeface="Calibri"/>
              <a:cs typeface="Calibri"/>
              <a:sym typeface="Calibri"/>
            </a:endParaRPr>
          </a:p>
        </p:txBody>
      </p:sp>
      <p:pic>
        <p:nvPicPr>
          <p:cNvPr id="257" name="Google Shape;257;p21"/>
          <p:cNvPicPr preferRelativeResize="0"/>
          <p:nvPr/>
        </p:nvPicPr>
        <p:blipFill rotWithShape="1">
          <a:blip r:embed="rId4">
            <a:alphaModFix/>
          </a:blip>
          <a:srcRect l="5630" t="-217" r="17083" b="18998"/>
          <a:stretch/>
        </p:blipFill>
        <p:spPr>
          <a:xfrm>
            <a:off x="4550229" y="-24208"/>
            <a:ext cx="5355771" cy="3163648"/>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12"/>
          <p:cNvSpPr/>
          <p:nvPr/>
        </p:nvSpPr>
        <p:spPr>
          <a:xfrm>
            <a:off x="7735310" y="1105647"/>
            <a:ext cx="737247" cy="1898776"/>
          </a:xfrm>
          <a:prstGeom prst="rect">
            <a:avLst/>
          </a:prstGeom>
          <a:solidFill>
            <a:srgbClr val="DDD9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64" name="Google Shape;164;p12"/>
          <p:cNvSpPr/>
          <p:nvPr/>
        </p:nvSpPr>
        <p:spPr>
          <a:xfrm>
            <a:off x="340079" y="3468729"/>
            <a:ext cx="4180830" cy="2462172"/>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100"/>
              <a:buFont typeface="Arial"/>
              <a:buNone/>
            </a:pPr>
            <a:r>
              <a:rPr lang="it-IT" sz="1100" dirty="0">
                <a:effectLst/>
                <a:latin typeface="Arial" panose="020B0604020202020204" pitchFamily="34" charset="0"/>
                <a:ea typeface="Calibri" panose="020F0502020204030204" pitchFamily="34" charset="0"/>
                <a:cs typeface="Times New Roman" panose="02020603050405020304" pitchFamily="18" charset="0"/>
              </a:rPr>
              <a:t>La Croce Rossa Italiana è impegnata quotidianamente nelle attività di Protezione Civile, sia nelle situazioni di emergenza, sia nel lavoro di educazione e preparazione della popolazione alle catastrofi.</a:t>
            </a:r>
          </a:p>
          <a:p>
            <a:pPr marL="0" marR="0" lvl="0" indent="0" algn="just" rtl="0">
              <a:lnSpc>
                <a:spcPct val="100000"/>
              </a:lnSpc>
              <a:spcBef>
                <a:spcPts val="0"/>
              </a:spcBef>
              <a:spcAft>
                <a:spcPts val="0"/>
              </a:spcAft>
              <a:buClr>
                <a:srgbClr val="000000"/>
              </a:buClr>
              <a:buSzPts val="1100"/>
              <a:buFont typeface="Arial"/>
              <a:buNone/>
            </a:pPr>
            <a:r>
              <a:rPr lang="it-IT" sz="1100" dirty="0">
                <a:latin typeface="Arial" panose="020B0604020202020204" pitchFamily="34" charset="0"/>
                <a:ea typeface="Calibri" panose="020F0502020204030204" pitchFamily="34" charset="0"/>
                <a:cs typeface="Times New Roman" panose="02020603050405020304" pitchFamily="18" charset="0"/>
              </a:rPr>
              <a:t>Per questo l’Unità di Progetto Sisma Centro Italia ha portato avanti all’interno del nuovo Centro di Protezione Civile di Foligno la costruzione della Sede del Comitato Regionale dell’Umbria e del Comitato territoriale di Foligno. L’edificio che si estende su una superficie pari a circa 1300 mq, ospita anche le strutture di Croce Rossa destinate alle emergenze. </a:t>
            </a:r>
          </a:p>
          <a:p>
            <a:pPr marL="0" marR="0" lvl="0" indent="0" algn="just" rtl="0">
              <a:lnSpc>
                <a:spcPct val="100000"/>
              </a:lnSpc>
              <a:spcBef>
                <a:spcPts val="0"/>
              </a:spcBef>
              <a:spcAft>
                <a:spcPts val="0"/>
              </a:spcAft>
              <a:buClr>
                <a:srgbClr val="000000"/>
              </a:buClr>
              <a:buSzPts val="1100"/>
              <a:buFont typeface="Arial"/>
              <a:buNone/>
            </a:pPr>
            <a:endParaRPr lang="it-IT" sz="1100" dirty="0">
              <a:latin typeface="Arial" panose="020B0604020202020204" pitchFamily="34" charset="0"/>
              <a:ea typeface="Calibri" panose="020F0502020204030204" pitchFamily="34" charset="0"/>
              <a:cs typeface="Times New Roman" panose="02020603050405020304" pitchFamily="18" charset="0"/>
            </a:endParaRPr>
          </a:p>
          <a:p>
            <a:pPr marL="0" marR="0" lvl="0" indent="0" algn="just" rtl="0">
              <a:lnSpc>
                <a:spcPct val="100000"/>
              </a:lnSpc>
              <a:spcBef>
                <a:spcPts val="0"/>
              </a:spcBef>
              <a:spcAft>
                <a:spcPts val="0"/>
              </a:spcAft>
              <a:buClr>
                <a:srgbClr val="000000"/>
              </a:buClr>
              <a:buSzPts val="1100"/>
              <a:buFont typeface="Arial"/>
              <a:buNone/>
            </a:pPr>
            <a:r>
              <a:rPr lang="it-IT" sz="1100" dirty="0">
                <a:latin typeface="Arial" panose="020B0604020202020204" pitchFamily="34" charset="0"/>
                <a:ea typeface="Calibri" panose="020F0502020204030204" pitchFamily="34" charset="0"/>
                <a:cs typeface="Times New Roman" panose="02020603050405020304" pitchFamily="18" charset="0"/>
              </a:rPr>
              <a:t>La struttura è stata inaugurata il 03 settembre 2020.</a:t>
            </a:r>
            <a:endParaRPr lang="it-IT" sz="1100" dirty="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just" rtl="0">
              <a:lnSpc>
                <a:spcPct val="100000"/>
              </a:lnSpc>
              <a:spcBef>
                <a:spcPts val="0"/>
              </a:spcBef>
              <a:spcAft>
                <a:spcPts val="0"/>
              </a:spcAft>
              <a:buClr>
                <a:srgbClr val="000000"/>
              </a:buClr>
              <a:buSzPts val="1100"/>
              <a:buFont typeface="Arial"/>
              <a:buNone/>
            </a:pPr>
            <a:endParaRPr lang="it-IT" sz="1100" dirty="0">
              <a:highlight>
                <a:srgbClr val="FF0000"/>
              </a:highlight>
              <a:latin typeface="Arial" panose="020B0604020202020204" pitchFamily="34" charset="0"/>
              <a:ea typeface="Calibri" panose="020F0502020204030204" pitchFamily="34" charset="0"/>
              <a:cs typeface="Times New Roman" panose="02020603050405020304" pitchFamily="18" charset="0"/>
            </a:endParaRPr>
          </a:p>
          <a:p>
            <a:pPr marL="0" marR="0" lvl="0" indent="0" algn="just" rtl="0">
              <a:lnSpc>
                <a:spcPct val="100000"/>
              </a:lnSpc>
              <a:spcBef>
                <a:spcPts val="0"/>
              </a:spcBef>
              <a:spcAft>
                <a:spcPts val="0"/>
              </a:spcAft>
              <a:buClr>
                <a:srgbClr val="000000"/>
              </a:buClr>
              <a:buSzPts val="1100"/>
              <a:buFont typeface="Arial"/>
              <a:buNone/>
            </a:pPr>
            <a:endParaRPr lang="it-IT" sz="1100" dirty="0">
              <a:effectLst/>
              <a:highlight>
                <a:srgbClr val="FF0000"/>
              </a:highlight>
              <a:latin typeface="Arial" panose="020B0604020202020204" pitchFamily="34" charset="0"/>
              <a:ea typeface="Calibri" panose="020F0502020204030204" pitchFamily="34" charset="0"/>
              <a:cs typeface="Times New Roman" panose="02020603050405020304" pitchFamily="18" charset="0"/>
            </a:endParaRPr>
          </a:p>
        </p:txBody>
      </p:sp>
      <p:pic>
        <p:nvPicPr>
          <p:cNvPr id="165" name="Google Shape;165;p12"/>
          <p:cNvPicPr preferRelativeResize="0"/>
          <p:nvPr/>
        </p:nvPicPr>
        <p:blipFill rotWithShape="1">
          <a:blip r:embed="rId3">
            <a:alphaModFix/>
          </a:blip>
          <a:srcRect t="8721" r="12445" b="7212"/>
          <a:stretch/>
        </p:blipFill>
        <p:spPr>
          <a:xfrm>
            <a:off x="4946650" y="3252789"/>
            <a:ext cx="4959350" cy="2678112"/>
          </a:xfrm>
          <a:prstGeom prst="rect">
            <a:avLst/>
          </a:prstGeom>
          <a:noFill/>
          <a:ln>
            <a:noFill/>
          </a:ln>
        </p:spPr>
      </p:pic>
      <p:pic>
        <p:nvPicPr>
          <p:cNvPr id="166" name="Google Shape;166;p12"/>
          <p:cNvPicPr preferRelativeResize="0"/>
          <p:nvPr/>
        </p:nvPicPr>
        <p:blipFill rotWithShape="1">
          <a:blip r:embed="rId4">
            <a:alphaModFix/>
          </a:blip>
          <a:srcRect l="6542" t="82" r="3123" b="6940"/>
          <a:stretch/>
        </p:blipFill>
        <p:spPr>
          <a:xfrm>
            <a:off x="4946650" y="1105647"/>
            <a:ext cx="3157284" cy="1898776"/>
          </a:xfrm>
          <a:prstGeom prst="rect">
            <a:avLst/>
          </a:prstGeom>
          <a:noFill/>
          <a:ln>
            <a:noFill/>
          </a:ln>
        </p:spPr>
      </p:pic>
      <p:sp>
        <p:nvSpPr>
          <p:cNvPr id="167" name="Google Shape;167;p12"/>
          <p:cNvSpPr txBox="1"/>
          <p:nvPr/>
        </p:nvSpPr>
        <p:spPr>
          <a:xfrm>
            <a:off x="448235" y="811841"/>
            <a:ext cx="5042417" cy="86173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it-IT" sz="2800" b="1" i="0" u="none" strike="noStrike" cap="none" dirty="0">
                <a:solidFill>
                  <a:srgbClr val="DA001A"/>
                </a:solidFill>
                <a:latin typeface="Arial"/>
                <a:ea typeface="Arial"/>
                <a:cs typeface="Arial"/>
                <a:sym typeface="Arial"/>
              </a:rPr>
              <a:t>FOLIGNO </a:t>
            </a:r>
            <a:endParaRPr sz="2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200"/>
              <a:buFont typeface="Arial"/>
              <a:buNone/>
            </a:pPr>
            <a:r>
              <a:rPr lang="it-IT" sz="2200" b="0" i="0" u="none" strike="noStrike" cap="none" dirty="0">
                <a:solidFill>
                  <a:srgbClr val="7F7F7F"/>
                </a:solidFill>
                <a:latin typeface="Arial"/>
                <a:ea typeface="Arial"/>
                <a:cs typeface="Arial"/>
                <a:sym typeface="Arial"/>
              </a:rPr>
              <a:t>CENTRO CROCE ROSSA</a:t>
            </a:r>
            <a:endParaRPr sz="2200" b="0" i="1" u="none" strike="noStrike" cap="none" dirty="0">
              <a:solidFill>
                <a:srgbClr val="7F7F7F"/>
              </a:solidFill>
              <a:latin typeface="Arial"/>
              <a:ea typeface="Arial"/>
              <a:cs typeface="Arial"/>
              <a:sym typeface="Arial"/>
            </a:endParaRPr>
          </a:p>
        </p:txBody>
      </p:sp>
      <p:pic>
        <p:nvPicPr>
          <p:cNvPr id="168" name="Google Shape;168;p12" descr="mappappt.png"/>
          <p:cNvPicPr preferRelativeResize="0"/>
          <p:nvPr/>
        </p:nvPicPr>
        <p:blipFill rotWithShape="1">
          <a:blip r:embed="rId5">
            <a:alphaModFix/>
          </a:blip>
          <a:srcRect l="25368" t="8799" r="20384" b="30859"/>
          <a:stretch/>
        </p:blipFill>
        <p:spPr>
          <a:xfrm>
            <a:off x="448235" y="1905707"/>
            <a:ext cx="1277470" cy="1140798"/>
          </a:xfrm>
          <a:prstGeom prst="rect">
            <a:avLst/>
          </a:prstGeom>
          <a:noFill/>
          <a:ln>
            <a:noFill/>
          </a:ln>
        </p:spPr>
      </p:pic>
      <p:sp>
        <p:nvSpPr>
          <p:cNvPr id="169" name="Google Shape;169;p12"/>
          <p:cNvSpPr/>
          <p:nvPr/>
        </p:nvSpPr>
        <p:spPr>
          <a:xfrm rot="8100000">
            <a:off x="889910" y="2284883"/>
            <a:ext cx="179606" cy="179606"/>
          </a:xfrm>
          <a:prstGeom prst="teardrop">
            <a:avLst>
              <a:gd name="adj" fmla="val 100000"/>
            </a:avLst>
          </a:prstGeom>
          <a:solidFill>
            <a:srgbClr val="DA001A"/>
          </a:solidFill>
          <a:ln>
            <a:noFill/>
          </a:ln>
          <a:effectLst>
            <a:outerShdw blurRad="76200" dist="12700" dir="8100000" sy="-23000" kx="800400" algn="b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70B2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22"/>
          <p:cNvSpPr/>
          <p:nvPr/>
        </p:nvSpPr>
        <p:spPr>
          <a:xfrm>
            <a:off x="4592960" y="2886123"/>
            <a:ext cx="4605338" cy="301617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100"/>
              <a:buFont typeface="Arial"/>
              <a:buNone/>
            </a:pPr>
            <a:r>
              <a:rPr lang="it-IT" sz="1100" b="0" i="0" u="none" strike="noStrike" cap="none" dirty="0">
                <a:solidFill>
                  <a:srgbClr val="333333"/>
                </a:solidFill>
                <a:latin typeface="Arial"/>
                <a:ea typeface="Arial"/>
                <a:cs typeface="Arial"/>
                <a:sym typeface="Arial"/>
              </a:rPr>
              <a:t>I territori colpiti dal sisma del 2016 continuano a subire le conseguenze della frammentazione delle comunità, sia dal punto di vista delle relazioni sociali sia da quello della rete dei servizi forniti alla popolazione.</a:t>
            </a:r>
            <a:endParaRPr sz="1100" b="0" i="0" u="none" strike="noStrike" cap="none" dirty="0">
              <a:solidFill>
                <a:srgbClr val="333333"/>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100"/>
              <a:buFont typeface="Arial"/>
              <a:buNone/>
            </a:pPr>
            <a:r>
              <a:rPr lang="it-IT" sz="1100" b="0" i="0" u="none" strike="noStrike" cap="none" dirty="0">
                <a:solidFill>
                  <a:srgbClr val="333333"/>
                </a:solidFill>
                <a:latin typeface="Arial"/>
                <a:ea typeface="Arial"/>
                <a:cs typeface="Arial"/>
                <a:sym typeface="Arial"/>
              </a:rPr>
              <a:t>Il sisma, infatti, è stato uno spartiacque: per molti esiste una vita prima e un’altra dopo il terremoto. Stati d'ansia e sintomi di depressione sono molto diffusi tra le persone e per questo, in collaborazione con </a:t>
            </a:r>
            <a:r>
              <a:rPr lang="it-IT" sz="1100" b="1" i="0" u="none" strike="noStrike" cap="none" dirty="0">
                <a:solidFill>
                  <a:srgbClr val="333333"/>
                </a:solidFill>
                <a:latin typeface="Arial"/>
                <a:ea typeface="Arial"/>
                <a:cs typeface="Arial"/>
                <a:sym typeface="Arial"/>
              </a:rPr>
              <a:t>Poste Italiane</a:t>
            </a:r>
            <a:r>
              <a:rPr lang="it-IT" sz="1100" b="0" i="0" u="none" strike="noStrike" cap="none" dirty="0">
                <a:solidFill>
                  <a:srgbClr val="333333"/>
                </a:solidFill>
                <a:latin typeface="Arial"/>
                <a:ea typeface="Arial"/>
                <a:cs typeface="Arial"/>
                <a:sym typeface="Arial"/>
              </a:rPr>
              <a:t>, abbiamo attivato il servizio di supporto psicosociale. </a:t>
            </a:r>
          </a:p>
          <a:p>
            <a:pPr marL="0" marR="0" lvl="0" indent="0" algn="just" rtl="0">
              <a:lnSpc>
                <a:spcPct val="100000"/>
              </a:lnSpc>
              <a:spcBef>
                <a:spcPts val="0"/>
              </a:spcBef>
              <a:spcAft>
                <a:spcPts val="0"/>
              </a:spcAft>
              <a:buClr>
                <a:srgbClr val="000000"/>
              </a:buClr>
              <a:buSzPts val="1100"/>
              <a:buFont typeface="Arial"/>
              <a:buNone/>
            </a:pPr>
            <a:endParaRPr sz="1400" b="0"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100"/>
              <a:buFont typeface="Arial"/>
              <a:buNone/>
            </a:pPr>
            <a:r>
              <a:rPr lang="it-IT" sz="1100" b="0" i="0" u="none" strike="noStrike" cap="none" dirty="0">
                <a:solidFill>
                  <a:srgbClr val="333333"/>
                </a:solidFill>
                <a:latin typeface="Arial"/>
                <a:ea typeface="Arial"/>
                <a:cs typeface="Arial"/>
                <a:sym typeface="Arial"/>
              </a:rPr>
              <a:t>L’obiettivo è </a:t>
            </a:r>
            <a:r>
              <a:rPr lang="it-IT" sz="1100" b="1" i="0" u="none" strike="noStrike" cap="none" dirty="0">
                <a:solidFill>
                  <a:srgbClr val="333333"/>
                </a:solidFill>
                <a:latin typeface="Arial"/>
                <a:ea typeface="Arial"/>
                <a:cs typeface="Arial"/>
                <a:sym typeface="Arial"/>
              </a:rPr>
              <a:t>mettere a disposizione delle fasce più deboli della popolazione, uno sportello mobile</a:t>
            </a:r>
            <a:r>
              <a:rPr lang="it-IT" sz="1100" b="0" i="0" u="none" strike="noStrike" cap="none" dirty="0">
                <a:solidFill>
                  <a:srgbClr val="333333"/>
                </a:solidFill>
                <a:latin typeface="Arial"/>
                <a:ea typeface="Arial"/>
                <a:cs typeface="Arial"/>
                <a:sym typeface="Arial"/>
              </a:rPr>
              <a:t> che possa raggiungere i tanti che sono al di fuori della normale rete di servizi attraverso </a:t>
            </a:r>
            <a:r>
              <a:rPr lang="it-IT" sz="1100" b="1" i="0" u="none" strike="noStrike" cap="none" dirty="0">
                <a:solidFill>
                  <a:srgbClr val="333333"/>
                </a:solidFill>
                <a:latin typeface="Arial"/>
                <a:ea typeface="Arial"/>
                <a:cs typeface="Arial"/>
                <a:sym typeface="Arial"/>
              </a:rPr>
              <a:t>4 team composti ognuno da Assistente Sociale e Psicologo</a:t>
            </a:r>
            <a:r>
              <a:rPr lang="it-IT" sz="1100" b="0" i="0" u="none" strike="noStrike" cap="none" dirty="0">
                <a:solidFill>
                  <a:srgbClr val="333333"/>
                </a:solidFill>
                <a:latin typeface="Arial"/>
                <a:ea typeface="Arial"/>
                <a:cs typeface="Arial"/>
                <a:sym typeface="Arial"/>
              </a:rPr>
              <a:t> che operano nelle 4 regioni del cratere. Il progetto è partito a gennaio 2020 e il supporto </a:t>
            </a:r>
            <a:r>
              <a:rPr lang="it-IT" sz="1100" b="1" i="0" u="none" strike="noStrike" cap="none" dirty="0">
                <a:solidFill>
                  <a:srgbClr val="333333"/>
                </a:solidFill>
                <a:latin typeface="Arial"/>
                <a:ea typeface="Arial"/>
                <a:cs typeface="Arial"/>
                <a:sym typeface="Arial"/>
              </a:rPr>
              <a:t>è stato garantito anche nel corso del </a:t>
            </a:r>
            <a:r>
              <a:rPr lang="it-IT" sz="1100" b="1" i="0" u="none" strike="noStrike" cap="none" dirty="0" err="1">
                <a:solidFill>
                  <a:srgbClr val="333333"/>
                </a:solidFill>
                <a:latin typeface="Arial"/>
                <a:ea typeface="Arial"/>
                <a:cs typeface="Arial"/>
                <a:sym typeface="Arial"/>
              </a:rPr>
              <a:t>lockdown</a:t>
            </a:r>
            <a:r>
              <a:rPr lang="it-IT" sz="1100" b="0" i="0" u="none" strike="noStrike" cap="none" dirty="0">
                <a:solidFill>
                  <a:srgbClr val="333333"/>
                </a:solidFill>
                <a:latin typeface="Arial"/>
                <a:ea typeface="Arial"/>
                <a:cs typeface="Arial"/>
                <a:sym typeface="Arial"/>
              </a:rPr>
              <a:t> mediante contatti telefonici</a:t>
            </a:r>
            <a:r>
              <a:rPr lang="it-IT" sz="1100" dirty="0">
                <a:solidFill>
                  <a:srgbClr val="333333"/>
                </a:solidFill>
              </a:rPr>
              <a:t> e modalità tipo «DAD» (didattica a distanza). </a:t>
            </a:r>
          </a:p>
          <a:p>
            <a:pPr marL="0" marR="0" lvl="0" indent="0" algn="just" rtl="0">
              <a:lnSpc>
                <a:spcPct val="100000"/>
              </a:lnSpc>
              <a:spcBef>
                <a:spcPts val="0"/>
              </a:spcBef>
              <a:spcAft>
                <a:spcPts val="0"/>
              </a:spcAft>
              <a:buClr>
                <a:srgbClr val="000000"/>
              </a:buClr>
              <a:buSzPts val="1100"/>
              <a:buFont typeface="Arial"/>
              <a:buNone/>
            </a:pPr>
            <a:r>
              <a:rPr lang="it-IT" sz="1100" dirty="0">
                <a:solidFill>
                  <a:srgbClr val="333333"/>
                </a:solidFill>
              </a:rPr>
              <a:t>Il progetto è stato prorogato fino a giugno 2020.</a:t>
            </a:r>
            <a:endParaRPr sz="1100" b="0" i="0" u="none" strike="noStrike" cap="none" dirty="0">
              <a:solidFill>
                <a:schemeClr val="dk1"/>
              </a:solidFill>
              <a:latin typeface="Calibri"/>
              <a:ea typeface="Calibri"/>
              <a:cs typeface="Calibri"/>
              <a:sym typeface="Calibri"/>
            </a:endParaRPr>
          </a:p>
        </p:txBody>
      </p:sp>
      <p:sp>
        <p:nvSpPr>
          <p:cNvPr id="268" name="Google Shape;268;p22"/>
          <p:cNvSpPr txBox="1"/>
          <p:nvPr/>
        </p:nvSpPr>
        <p:spPr>
          <a:xfrm>
            <a:off x="4592960" y="1089842"/>
            <a:ext cx="5419052" cy="12926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it-IT" sz="2800" b="1" i="0" u="none" strike="noStrike" cap="none" dirty="0">
                <a:solidFill>
                  <a:srgbClr val="DA001A"/>
                </a:solidFill>
                <a:latin typeface="Arial"/>
                <a:ea typeface="Arial"/>
                <a:cs typeface="Arial"/>
                <a:sym typeface="Arial"/>
              </a:rPr>
              <a:t>PROGETTO</a:t>
            </a:r>
          </a:p>
          <a:p>
            <a:pPr marL="0" marR="0" lvl="0" indent="0" algn="l" rtl="0">
              <a:lnSpc>
                <a:spcPct val="100000"/>
              </a:lnSpc>
              <a:spcBef>
                <a:spcPts val="0"/>
              </a:spcBef>
              <a:spcAft>
                <a:spcPts val="0"/>
              </a:spcAft>
              <a:buClr>
                <a:srgbClr val="000000"/>
              </a:buClr>
              <a:buSzPts val="2200"/>
              <a:buFont typeface="Arial"/>
              <a:buNone/>
            </a:pPr>
            <a:r>
              <a:rPr lang="it-IT" sz="2800" b="1" i="0" u="none" strike="noStrike" cap="none" dirty="0">
                <a:solidFill>
                  <a:srgbClr val="DA001A"/>
                </a:solidFill>
                <a:latin typeface="Arial"/>
                <a:ea typeface="Arial"/>
                <a:cs typeface="Arial"/>
                <a:sym typeface="Arial"/>
              </a:rPr>
              <a:t>«SENTIERI DI PROSSIMITA’»</a:t>
            </a:r>
            <a:endParaRPr sz="2800" b="1" i="0" u="none" strike="noStrike" cap="none" dirty="0">
              <a:solidFill>
                <a:srgbClr val="DA001A"/>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200"/>
              <a:buFont typeface="Arial"/>
              <a:buNone/>
            </a:pPr>
            <a:r>
              <a:rPr lang="it-IT" sz="2200" b="0" i="0" u="none" strike="noStrike" cap="none" dirty="0">
                <a:solidFill>
                  <a:srgbClr val="7F7F7F"/>
                </a:solidFill>
                <a:latin typeface="Arial"/>
                <a:ea typeface="Arial"/>
                <a:cs typeface="Arial"/>
                <a:sym typeface="Arial"/>
              </a:rPr>
              <a:t>SUPPORTO PSICOSOCIALE</a:t>
            </a:r>
            <a:endParaRPr sz="2200" b="0" i="1" u="none" strike="noStrike" cap="none" dirty="0">
              <a:solidFill>
                <a:srgbClr val="7F7F7F"/>
              </a:solidFill>
              <a:latin typeface="Arial"/>
              <a:ea typeface="Arial"/>
              <a:cs typeface="Arial"/>
              <a:sym typeface="Arial"/>
            </a:endParaRPr>
          </a:p>
        </p:txBody>
      </p:sp>
      <p:sp>
        <p:nvSpPr>
          <p:cNvPr id="269" name="Google Shape;269;p22"/>
          <p:cNvSpPr/>
          <p:nvPr/>
        </p:nvSpPr>
        <p:spPr>
          <a:xfrm>
            <a:off x="0" y="0"/>
            <a:ext cx="4304928" cy="231775"/>
          </a:xfrm>
          <a:prstGeom prst="rect">
            <a:avLst/>
          </a:prstGeom>
          <a:solidFill>
            <a:srgbClr val="DDD9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 name="Immagine 3">
            <a:extLst>
              <a:ext uri="{FF2B5EF4-FFF2-40B4-BE49-F238E27FC236}">
                <a16:creationId xmlns:a16="http://schemas.microsoft.com/office/drawing/2014/main" id="{8E11A122-7649-418D-ADF6-C766F7A4D9E4}"/>
              </a:ext>
            </a:extLst>
          </p:cNvPr>
          <p:cNvPicPr>
            <a:picLocks noChangeAspect="1"/>
          </p:cNvPicPr>
          <p:nvPr/>
        </p:nvPicPr>
        <p:blipFill>
          <a:blip r:embed="rId3"/>
          <a:stretch>
            <a:fillRect/>
          </a:stretch>
        </p:blipFill>
        <p:spPr>
          <a:xfrm>
            <a:off x="0" y="231775"/>
            <a:ext cx="4304928" cy="309753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68;p22">
            <a:extLst>
              <a:ext uri="{FF2B5EF4-FFF2-40B4-BE49-F238E27FC236}">
                <a16:creationId xmlns:a16="http://schemas.microsoft.com/office/drawing/2014/main" id="{9499E067-5411-4CE9-B689-668BCC3F84AB}"/>
              </a:ext>
            </a:extLst>
          </p:cNvPr>
          <p:cNvSpPr txBox="1"/>
          <p:nvPr/>
        </p:nvSpPr>
        <p:spPr>
          <a:xfrm>
            <a:off x="266665" y="564229"/>
            <a:ext cx="7629832" cy="12926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it-IT" sz="2800" b="1" i="0" u="none" strike="noStrike" cap="none" dirty="0">
                <a:solidFill>
                  <a:srgbClr val="DA001A"/>
                </a:solidFill>
                <a:latin typeface="Arial"/>
                <a:ea typeface="Arial"/>
                <a:cs typeface="Arial"/>
                <a:sym typeface="Arial"/>
              </a:rPr>
              <a:t>PROGETTO</a:t>
            </a:r>
          </a:p>
          <a:p>
            <a:pPr marL="0" marR="0" lvl="0" indent="0" algn="l" rtl="0">
              <a:lnSpc>
                <a:spcPct val="100000"/>
              </a:lnSpc>
              <a:spcBef>
                <a:spcPts val="0"/>
              </a:spcBef>
              <a:spcAft>
                <a:spcPts val="0"/>
              </a:spcAft>
              <a:buClr>
                <a:srgbClr val="000000"/>
              </a:buClr>
              <a:buSzPts val="2200"/>
              <a:buFont typeface="Arial"/>
              <a:buNone/>
            </a:pPr>
            <a:r>
              <a:rPr lang="it-IT" sz="2800" b="1" i="0" u="none" strike="noStrike" cap="none" dirty="0">
                <a:solidFill>
                  <a:srgbClr val="DA001A"/>
                </a:solidFill>
                <a:latin typeface="Arial"/>
                <a:ea typeface="Arial"/>
                <a:cs typeface="Arial"/>
                <a:sym typeface="Arial"/>
              </a:rPr>
              <a:t>«RITORNARE PER RICOMINCIARE»</a:t>
            </a:r>
            <a:endParaRPr sz="2800" b="1" i="0" u="none" strike="noStrike" cap="none" dirty="0">
              <a:solidFill>
                <a:srgbClr val="DA001A"/>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200"/>
              <a:buFont typeface="Arial"/>
              <a:buNone/>
            </a:pPr>
            <a:r>
              <a:rPr lang="it-IT" sz="2200" b="0" i="0" u="none" strike="noStrike" cap="none" dirty="0">
                <a:solidFill>
                  <a:srgbClr val="7F7F7F"/>
                </a:solidFill>
                <a:latin typeface="Arial"/>
                <a:ea typeface="Arial"/>
                <a:cs typeface="Arial"/>
                <a:sym typeface="Arial"/>
              </a:rPr>
              <a:t>SUPPORTO PSICOSOCIALE</a:t>
            </a:r>
            <a:endParaRPr sz="2200" b="0" i="1" u="none" strike="noStrike" cap="none" dirty="0">
              <a:solidFill>
                <a:srgbClr val="7F7F7F"/>
              </a:solidFill>
              <a:latin typeface="Arial"/>
              <a:ea typeface="Arial"/>
              <a:cs typeface="Arial"/>
              <a:sym typeface="Arial"/>
            </a:endParaRPr>
          </a:p>
        </p:txBody>
      </p:sp>
      <p:sp>
        <p:nvSpPr>
          <p:cNvPr id="7" name="CasellaDiTesto 6">
            <a:extLst>
              <a:ext uri="{FF2B5EF4-FFF2-40B4-BE49-F238E27FC236}">
                <a16:creationId xmlns:a16="http://schemas.microsoft.com/office/drawing/2014/main" id="{917C264D-AE92-498A-A294-14CE66252D99}"/>
              </a:ext>
            </a:extLst>
          </p:cNvPr>
          <p:cNvSpPr txBox="1"/>
          <p:nvPr/>
        </p:nvSpPr>
        <p:spPr>
          <a:xfrm>
            <a:off x="140114" y="3035708"/>
            <a:ext cx="4385187" cy="2800767"/>
          </a:xfrm>
          <a:prstGeom prst="rect">
            <a:avLst/>
          </a:prstGeom>
          <a:noFill/>
        </p:spPr>
        <p:txBody>
          <a:bodyPr wrap="square" rtlCol="0">
            <a:spAutoFit/>
          </a:bodyPr>
          <a:lstStyle/>
          <a:p>
            <a:pPr algn="just"/>
            <a:r>
              <a:rPr lang="it-IT" sz="1100" dirty="0"/>
              <a:t>Dopo l’intervento all’emergenza, Croce Rossa Italiana, in collaborazione con </a:t>
            </a:r>
            <a:r>
              <a:rPr lang="it-IT" sz="1100" b="1" dirty="0"/>
              <a:t>Fondazione Intesa San Paolo</a:t>
            </a:r>
            <a:r>
              <a:rPr lang="it-IT" sz="1100" dirty="0"/>
              <a:t> e </a:t>
            </a:r>
            <a:r>
              <a:rPr lang="it-IT" sz="1100" b="1" dirty="0"/>
              <a:t>Regione Marche</a:t>
            </a:r>
            <a:r>
              <a:rPr lang="it-IT" sz="1100" dirty="0"/>
              <a:t>, ha sviluppato il progetto </a:t>
            </a:r>
            <a:r>
              <a:rPr lang="it-IT" sz="1100" b="1" dirty="0"/>
              <a:t>«Ritornare per Ricominciare» </a:t>
            </a:r>
            <a:r>
              <a:rPr lang="it-IT" sz="1100" dirty="0"/>
              <a:t>attraverso il quale è stato possibile sostenere e  supportare la popolazione in percorsi adeguati ad affrontare il nuovo contesto di vita quotidiana caratterizzato dalle nuove sistemazioni nelle SAE – Soluzioni abitative in emergenza.</a:t>
            </a:r>
          </a:p>
          <a:p>
            <a:pPr algn="just"/>
            <a:endParaRPr lang="it-IT" sz="1100" dirty="0"/>
          </a:p>
          <a:p>
            <a:pPr algn="just"/>
            <a:r>
              <a:rPr lang="it-IT" sz="1100" dirty="0"/>
              <a:t>Le attività, oltre alla distribuzione di beni di prima necessità nell’accoglienza (welcome kit), hanno coinvolto i volontari SEP di  Croce Rossa (formati per fornire supporto psicosociale), volontari psicologi e psicologi specializzati: un team in grado di lavorare</a:t>
            </a:r>
          </a:p>
          <a:p>
            <a:pPr algn="just"/>
            <a:r>
              <a:rPr lang="it-IT" sz="1100" dirty="0"/>
              <a:t>sulle emozioni connesse al trauma, di potenziare la consapevolezza della situazione traumatica appena vissuta e di promuovere il benessere psicofisico (supporto psicologico). </a:t>
            </a:r>
          </a:p>
          <a:p>
            <a:pPr algn="just"/>
            <a:r>
              <a:rPr lang="it-IT" sz="1100" dirty="0"/>
              <a:t>Il progetto si è svolto da ottobre 2018 a marzo 2019.</a:t>
            </a:r>
            <a:endParaRPr lang="it-IT" sz="1100" dirty="0">
              <a:highlight>
                <a:srgbClr val="FFFF00"/>
              </a:highlight>
            </a:endParaRPr>
          </a:p>
        </p:txBody>
      </p:sp>
      <p:sp>
        <p:nvSpPr>
          <p:cNvPr id="4" name="Google Shape;269;p22">
            <a:extLst>
              <a:ext uri="{FF2B5EF4-FFF2-40B4-BE49-F238E27FC236}">
                <a16:creationId xmlns:a16="http://schemas.microsoft.com/office/drawing/2014/main" id="{1CB10228-B0CD-4CA7-9613-49299078C4D8}"/>
              </a:ext>
            </a:extLst>
          </p:cNvPr>
          <p:cNvSpPr/>
          <p:nvPr/>
        </p:nvSpPr>
        <p:spPr>
          <a:xfrm rot="16200000">
            <a:off x="8189738" y="3199876"/>
            <a:ext cx="2974278" cy="458246"/>
          </a:xfrm>
          <a:prstGeom prst="rect">
            <a:avLst/>
          </a:prstGeom>
          <a:solidFill>
            <a:srgbClr val="DDD9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6" name="Immagine 5">
            <a:extLst>
              <a:ext uri="{FF2B5EF4-FFF2-40B4-BE49-F238E27FC236}">
                <a16:creationId xmlns:a16="http://schemas.microsoft.com/office/drawing/2014/main" id="{F6E81A44-1C52-4854-BB64-C2C39292D76B}"/>
              </a:ext>
            </a:extLst>
          </p:cNvPr>
          <p:cNvPicPr>
            <a:picLocks noChangeAspect="1"/>
          </p:cNvPicPr>
          <p:nvPr/>
        </p:nvPicPr>
        <p:blipFill>
          <a:blip r:embed="rId2"/>
          <a:stretch>
            <a:fillRect/>
          </a:stretch>
        </p:blipFill>
        <p:spPr>
          <a:xfrm>
            <a:off x="4983547" y="1941860"/>
            <a:ext cx="4464207" cy="2974278"/>
          </a:xfrm>
          <a:prstGeom prst="rect">
            <a:avLst/>
          </a:prstGeom>
        </p:spPr>
      </p:pic>
    </p:spTree>
    <p:extLst>
      <p:ext uri="{BB962C8B-B14F-4D97-AF65-F5344CB8AC3E}">
        <p14:creationId xmlns:p14="http://schemas.microsoft.com/office/powerpoint/2010/main" val="15109740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23"/>
          <p:cNvSpPr/>
          <p:nvPr/>
        </p:nvSpPr>
        <p:spPr>
          <a:xfrm>
            <a:off x="4545045" y="2438746"/>
            <a:ext cx="4611687" cy="333933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100"/>
              <a:buFont typeface="Arial"/>
              <a:buNone/>
            </a:pPr>
            <a:r>
              <a:rPr lang="it-IT" sz="1100" b="0" i="0" u="none" strike="noStrike" cap="none" dirty="0">
                <a:solidFill>
                  <a:srgbClr val="000000"/>
                </a:solidFill>
                <a:latin typeface="Arial"/>
                <a:ea typeface="Arial"/>
                <a:cs typeface="Arial"/>
                <a:sym typeface="Arial"/>
              </a:rPr>
              <a:t>La tutela e la protezione della salute e della vita, la promozione di stili di vita sani per costruire comunità più sicure sono sempre stati obiettivi fondamentali della Croce Rossa Italiana, a maggior ragione nei territori colpiti dal sisma. </a:t>
            </a:r>
            <a:endParaRPr sz="1100" b="0"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100"/>
              <a:buFont typeface="Arial"/>
              <a:buNone/>
            </a:pPr>
            <a:endParaRPr lang="it-IT" sz="1100" dirty="0"/>
          </a:p>
          <a:p>
            <a:pPr marL="0" marR="0" lvl="0" indent="0" algn="just" rtl="0">
              <a:lnSpc>
                <a:spcPct val="100000"/>
              </a:lnSpc>
              <a:spcBef>
                <a:spcPts val="0"/>
              </a:spcBef>
              <a:spcAft>
                <a:spcPts val="0"/>
              </a:spcAft>
              <a:buClr>
                <a:srgbClr val="000000"/>
              </a:buClr>
              <a:buSzPts val="1100"/>
              <a:buFont typeface="Arial"/>
              <a:buNone/>
            </a:pPr>
            <a:r>
              <a:rPr lang="it-IT" sz="1100" i="0" u="none" strike="noStrike" cap="none" dirty="0">
                <a:solidFill>
                  <a:srgbClr val="000000"/>
                </a:solidFill>
                <a:latin typeface="Arial"/>
                <a:ea typeface="Arial"/>
                <a:cs typeface="Arial"/>
                <a:sym typeface="Arial"/>
              </a:rPr>
              <a:t>Per questo nel 2018 abbiamo sviluppato il progetto </a:t>
            </a:r>
            <a:r>
              <a:rPr lang="it-IT" sz="1100" b="1" i="0" u="none" strike="noStrike" cap="none" dirty="0">
                <a:solidFill>
                  <a:srgbClr val="000000"/>
                </a:solidFill>
                <a:latin typeface="Arial"/>
                <a:ea typeface="Arial"/>
                <a:cs typeface="Arial"/>
                <a:sym typeface="Arial"/>
              </a:rPr>
              <a:t>«ADOTTA UN COMUNE CARDIOPROTETTO», </a:t>
            </a:r>
            <a:r>
              <a:rPr lang="it-IT" sz="1100" i="0" u="none" strike="noStrike" cap="none" dirty="0">
                <a:solidFill>
                  <a:srgbClr val="000000"/>
                </a:solidFill>
                <a:latin typeface="Arial"/>
                <a:ea typeface="Arial"/>
                <a:cs typeface="Arial"/>
                <a:sym typeface="Arial"/>
              </a:rPr>
              <a:t>che ha permesso </a:t>
            </a:r>
            <a:r>
              <a:rPr lang="it-IT" sz="1100" dirty="0"/>
              <a:t>l’installazione di </a:t>
            </a:r>
            <a:r>
              <a:rPr lang="it-IT" sz="1100" b="1" dirty="0"/>
              <a:t>11 DAE (defibrillatori semi-automatici esterni)</a:t>
            </a:r>
            <a:r>
              <a:rPr lang="it-IT" sz="1100" dirty="0"/>
              <a:t>, liberamente accessibili ai cittadini formati sull’uso, in 11 Comuni delle Marche. L’iniziativa ci ha consentito di promuovere l’educazione alla salute e uno stile di vita sano, di diffondere la conoscenza delle manovre di rianimazione cardiopolmonare di base nell’adulto e nel bambino, anche mediante l’utilizzo del defibrillatore. </a:t>
            </a:r>
          </a:p>
          <a:p>
            <a:pPr marL="0" marR="0" lvl="0" indent="0" algn="just" rtl="0">
              <a:lnSpc>
                <a:spcPct val="100000"/>
              </a:lnSpc>
              <a:spcBef>
                <a:spcPts val="0"/>
              </a:spcBef>
              <a:spcAft>
                <a:spcPts val="0"/>
              </a:spcAft>
              <a:buClr>
                <a:srgbClr val="000000"/>
              </a:buClr>
              <a:buSzPts val="1100"/>
              <a:buFont typeface="Arial"/>
              <a:buNone/>
            </a:pPr>
            <a:endParaRPr lang="it-IT" sz="110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100"/>
              <a:buFont typeface="Arial"/>
              <a:buNone/>
            </a:pPr>
            <a:r>
              <a:rPr lang="it-IT" sz="1100" dirty="0"/>
              <a:t>Con il supporto di </a:t>
            </a:r>
            <a:r>
              <a:rPr lang="it-IT" sz="1100" b="1" dirty="0"/>
              <a:t>Poste Italiane </a:t>
            </a:r>
            <a:r>
              <a:rPr lang="it-IT" sz="1100" dirty="0"/>
              <a:t>si sta valutando la possibilità di realizzare un secondo progetto per consentire un allargamento della rete di </a:t>
            </a:r>
            <a:r>
              <a:rPr lang="it-IT" sz="1100" dirty="0" err="1"/>
              <a:t>cardioprotezione</a:t>
            </a:r>
            <a:r>
              <a:rPr lang="it-IT" sz="1100" dirty="0"/>
              <a:t>, in altri comuni del cratere sismico.</a:t>
            </a:r>
            <a:endParaRPr sz="110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200"/>
              <a:buFont typeface="Arial"/>
              <a:buNone/>
            </a:pPr>
            <a:endParaRPr sz="1200" b="0"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200"/>
              <a:buFont typeface="Arial"/>
              <a:buNone/>
            </a:pPr>
            <a:r>
              <a:rPr lang="it-IT" sz="1200" b="0" i="0" u="none" strike="noStrike" cap="none" dirty="0">
                <a:solidFill>
                  <a:srgbClr val="000000"/>
                </a:solidFill>
                <a:latin typeface="Arial"/>
                <a:ea typeface="Arial"/>
                <a:cs typeface="Arial"/>
                <a:sym typeface="Arial"/>
              </a:rPr>
              <a:t> </a:t>
            </a:r>
            <a:endParaRPr sz="1200" b="0" i="0" u="none" strike="noStrike" cap="none" dirty="0">
              <a:solidFill>
                <a:srgbClr val="000000"/>
              </a:solidFill>
              <a:latin typeface="Arial"/>
              <a:ea typeface="Arial"/>
              <a:cs typeface="Arial"/>
              <a:sym typeface="Arial"/>
            </a:endParaRPr>
          </a:p>
        </p:txBody>
      </p:sp>
      <p:sp>
        <p:nvSpPr>
          <p:cNvPr id="275" name="Google Shape;275;p23"/>
          <p:cNvSpPr txBox="1"/>
          <p:nvPr/>
        </p:nvSpPr>
        <p:spPr>
          <a:xfrm>
            <a:off x="4545045" y="442619"/>
            <a:ext cx="5419052"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it-IT" sz="2800" b="1" i="0" u="none" strike="noStrike" cap="none" dirty="0">
                <a:solidFill>
                  <a:srgbClr val="DA001A"/>
                </a:solidFill>
                <a:latin typeface="Arial"/>
                <a:ea typeface="Arial"/>
                <a:cs typeface="Arial"/>
                <a:sym typeface="Arial"/>
              </a:rPr>
              <a:t>PROGETTI </a:t>
            </a:r>
          </a:p>
          <a:p>
            <a:pPr marL="0" marR="0" lvl="0" indent="0" algn="l" rtl="0">
              <a:lnSpc>
                <a:spcPct val="100000"/>
              </a:lnSpc>
              <a:spcBef>
                <a:spcPts val="0"/>
              </a:spcBef>
              <a:spcAft>
                <a:spcPts val="0"/>
              </a:spcAft>
              <a:buClr>
                <a:srgbClr val="000000"/>
              </a:buClr>
              <a:buSzPts val="2200"/>
              <a:buFont typeface="Arial"/>
              <a:buNone/>
            </a:pPr>
            <a:r>
              <a:rPr lang="it-IT" sz="2800" b="1" i="0" u="none" strike="noStrike" cap="none" dirty="0">
                <a:solidFill>
                  <a:schemeClr val="tx1">
                    <a:lumMod val="50000"/>
                    <a:lumOff val="50000"/>
                  </a:schemeClr>
                </a:solidFill>
                <a:latin typeface="Arial"/>
                <a:ea typeface="Arial"/>
                <a:cs typeface="Arial"/>
                <a:sym typeface="Arial"/>
              </a:rPr>
              <a:t>DI CARDIOPROTEZIONE</a:t>
            </a:r>
            <a:endParaRPr sz="2800" b="1" i="0" u="none" strike="noStrike" cap="none" dirty="0">
              <a:solidFill>
                <a:schemeClr val="tx1">
                  <a:lumMod val="50000"/>
                  <a:lumOff val="50000"/>
                </a:schemeClr>
              </a:solidFill>
              <a:latin typeface="Arial"/>
              <a:ea typeface="Arial"/>
              <a:cs typeface="Arial"/>
              <a:sym typeface="Arial"/>
            </a:endParaRPr>
          </a:p>
        </p:txBody>
      </p:sp>
      <p:sp>
        <p:nvSpPr>
          <p:cNvPr id="276" name="Google Shape;276;p23"/>
          <p:cNvSpPr/>
          <p:nvPr/>
        </p:nvSpPr>
        <p:spPr>
          <a:xfrm rot="10800000">
            <a:off x="9551988" y="-1"/>
            <a:ext cx="354012" cy="3224981"/>
          </a:xfrm>
          <a:prstGeom prst="rect">
            <a:avLst/>
          </a:prstGeom>
          <a:solidFill>
            <a:srgbClr val="DDD9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77" name="Google Shape;277;p23" descr="cardioprotetti.jpg"/>
          <p:cNvPicPr preferRelativeResize="0"/>
          <p:nvPr/>
        </p:nvPicPr>
        <p:blipFill rotWithShape="1">
          <a:blip r:embed="rId3">
            <a:alphaModFix/>
          </a:blip>
          <a:srcRect/>
          <a:stretch/>
        </p:blipFill>
        <p:spPr>
          <a:xfrm>
            <a:off x="518160" y="1099090"/>
            <a:ext cx="3173139" cy="425178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24"/>
          <p:cNvSpPr/>
          <p:nvPr/>
        </p:nvSpPr>
        <p:spPr>
          <a:xfrm>
            <a:off x="227648" y="2910205"/>
            <a:ext cx="4967287" cy="3308598"/>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100"/>
              <a:buFont typeface="Arial"/>
              <a:buNone/>
            </a:pPr>
            <a:r>
              <a:rPr lang="it-IT" sz="1100" b="0" i="0" u="none" strike="noStrike" cap="none" dirty="0">
                <a:solidFill>
                  <a:schemeClr val="dk1"/>
                </a:solidFill>
                <a:latin typeface="Arial"/>
                <a:ea typeface="Arial"/>
                <a:cs typeface="Arial"/>
                <a:sym typeface="Arial"/>
              </a:rPr>
              <a:t>In occasione degli eventi sismici del 2016, </a:t>
            </a:r>
            <a:r>
              <a:rPr lang="it-IT" sz="1100" dirty="0">
                <a:solidFill>
                  <a:schemeClr val="dk1"/>
                </a:solidFill>
              </a:rPr>
              <a:t>è emersa</a:t>
            </a:r>
            <a:r>
              <a:rPr lang="it-IT" sz="1100" b="0" i="0" u="none" strike="noStrike" cap="none" dirty="0">
                <a:solidFill>
                  <a:schemeClr val="dk1"/>
                </a:solidFill>
                <a:latin typeface="Arial"/>
                <a:ea typeface="Arial"/>
                <a:cs typeface="Arial"/>
                <a:sym typeface="Arial"/>
              </a:rPr>
              <a:t> l'importanza di un’efficiente rete di radiocomunicazioni, fondamentale per </a:t>
            </a:r>
            <a:r>
              <a:rPr lang="it-IT" sz="1100" b="1" i="0" u="none" strike="noStrike" cap="none" dirty="0">
                <a:solidFill>
                  <a:schemeClr val="dk1"/>
                </a:solidFill>
                <a:latin typeface="Arial"/>
                <a:ea typeface="Arial"/>
                <a:cs typeface="Arial"/>
                <a:sym typeface="Arial"/>
              </a:rPr>
              <a:t>consentire il tempestivo e coordinato intervento degli operatori d'emergenza</a:t>
            </a:r>
            <a:r>
              <a:rPr lang="it-IT" sz="1100" b="0" i="0" u="none" strike="noStrike" cap="none" dirty="0">
                <a:solidFill>
                  <a:schemeClr val="dk1"/>
                </a:solidFill>
                <a:latin typeface="Arial"/>
                <a:ea typeface="Arial"/>
                <a:cs typeface="Arial"/>
                <a:sym typeface="Arial"/>
              </a:rPr>
              <a:t>.</a:t>
            </a:r>
            <a:endParaRPr sz="1400" b="0"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100"/>
              <a:buFont typeface="Arial"/>
              <a:buNone/>
            </a:pPr>
            <a:endParaRPr sz="1100" b="0" i="0" u="none" strike="noStrike" cap="none" dirty="0">
              <a:solidFill>
                <a:schemeClr val="dk1"/>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100"/>
              <a:buFont typeface="Arial"/>
              <a:buNone/>
            </a:pPr>
            <a:r>
              <a:rPr lang="it-IT" sz="1100" b="0" i="0" u="none" strike="noStrike" cap="none" dirty="0">
                <a:solidFill>
                  <a:schemeClr val="dk1"/>
                </a:solidFill>
                <a:latin typeface="Arial"/>
                <a:ea typeface="Arial"/>
                <a:cs typeface="Arial"/>
                <a:sym typeface="Arial"/>
              </a:rPr>
              <a:t>Per questo la CRI, con il supporto di </a:t>
            </a:r>
            <a:r>
              <a:rPr lang="it-IT" sz="1100" b="1" i="0" u="none" strike="noStrike" cap="none" dirty="0">
                <a:solidFill>
                  <a:schemeClr val="dk1"/>
                </a:solidFill>
                <a:latin typeface="Arial"/>
                <a:ea typeface="Arial"/>
                <a:cs typeface="Arial"/>
                <a:sym typeface="Arial"/>
              </a:rPr>
              <a:t>Poste Italiane</a:t>
            </a:r>
            <a:r>
              <a:rPr lang="it-IT" sz="1100" b="0" i="0" u="none" strike="noStrike" cap="none" dirty="0">
                <a:solidFill>
                  <a:schemeClr val="dk1"/>
                </a:solidFill>
                <a:latin typeface="Arial"/>
                <a:ea typeface="Arial"/>
                <a:cs typeface="Arial"/>
                <a:sym typeface="Arial"/>
              </a:rPr>
              <a:t>, ha promosso un progetto di implementazione della </a:t>
            </a:r>
            <a:r>
              <a:rPr lang="it-IT" sz="1100" b="1" i="0" u="none" strike="noStrike" cap="none" dirty="0">
                <a:solidFill>
                  <a:schemeClr val="dk1"/>
                </a:solidFill>
                <a:latin typeface="Arial"/>
                <a:ea typeface="Arial"/>
                <a:cs typeface="Arial"/>
                <a:sym typeface="Arial"/>
              </a:rPr>
              <a:t>rete di telecomunicazioni radio nazionale</a:t>
            </a:r>
            <a:r>
              <a:rPr lang="it-IT" sz="1100" b="0" i="0" u="none" strike="noStrike" cap="none" dirty="0">
                <a:solidFill>
                  <a:schemeClr val="dk1"/>
                </a:solidFill>
                <a:latin typeface="Arial"/>
                <a:ea typeface="Arial"/>
                <a:cs typeface="Arial"/>
                <a:sym typeface="Arial"/>
              </a:rPr>
              <a:t>, con particolare attenzione ai territori del Cratere sisma 2016, caratterizzati da una morfologia che rende estremamente difficoltose le comunicazioni radio, che quindi necessitano di numerosi impianti di diffusione del segnale.</a:t>
            </a:r>
            <a:endParaRPr sz="1400" b="0"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100"/>
              <a:buFont typeface="Arial"/>
              <a:buNone/>
            </a:pPr>
            <a:r>
              <a:rPr lang="it-IT" sz="1100" b="0" i="0" u="none" strike="noStrike" cap="none" dirty="0">
                <a:solidFill>
                  <a:schemeClr val="dk1"/>
                </a:solidFill>
                <a:latin typeface="Arial"/>
                <a:ea typeface="Arial"/>
                <a:cs typeface="Arial"/>
                <a:sym typeface="Arial"/>
              </a:rPr>
              <a:t>In particolare è necessario installare </a:t>
            </a:r>
            <a:r>
              <a:rPr lang="it-IT" sz="1100" b="1" i="0" u="none" strike="noStrike" cap="none" dirty="0">
                <a:solidFill>
                  <a:schemeClr val="dk1"/>
                </a:solidFill>
                <a:latin typeface="Arial"/>
                <a:ea typeface="Arial"/>
                <a:cs typeface="Arial"/>
                <a:sym typeface="Arial"/>
              </a:rPr>
              <a:t>24 impianti di diffusione</a:t>
            </a:r>
            <a:r>
              <a:rPr lang="it-IT" sz="1100" b="0" i="0" u="none" strike="noStrike" cap="none" dirty="0">
                <a:solidFill>
                  <a:schemeClr val="dk1"/>
                </a:solidFill>
                <a:latin typeface="Arial"/>
                <a:ea typeface="Arial"/>
                <a:cs typeface="Arial"/>
                <a:sym typeface="Arial"/>
              </a:rPr>
              <a:t> d’area (Abruzzo 5, Lazio 4, Marche 11, Umbria 4), che possano operare in modo sincronizzato sui diversi canali assegnati con le frequenze concesse a Croce Rossa Italiana. Le tecnologie disponibili permettono di gestire in modo flessibile le varie aree, con controllo remoto da sale operative di vario livello.</a:t>
            </a:r>
            <a:endParaRPr sz="1400" b="0"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100"/>
              <a:buFont typeface="Arial"/>
              <a:buNone/>
            </a:pPr>
            <a:endParaRPr sz="1100" b="0" i="0" u="none" strike="noStrike" cap="none" dirty="0">
              <a:solidFill>
                <a:schemeClr val="dk1"/>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100"/>
              <a:buFont typeface="Arial"/>
              <a:buNone/>
            </a:pPr>
            <a:r>
              <a:rPr lang="it-IT" sz="1100" b="0" i="0" u="none" strike="noStrike" cap="none" dirty="0">
                <a:solidFill>
                  <a:schemeClr val="dk1"/>
                </a:solidFill>
                <a:latin typeface="Arial"/>
                <a:ea typeface="Arial"/>
                <a:cs typeface="Arial"/>
                <a:sym typeface="Arial"/>
              </a:rPr>
              <a:t>Questo intervento ottimizzerà la capacità di risposta e gestione delle emergenze da parte della CRI con conseguente vantaggio diretto per le popolazioni residenti all'interno del </a:t>
            </a:r>
            <a:r>
              <a:rPr lang="it-IT" sz="1100" b="0" i="0" u="none" strike="noStrike" cap="none">
                <a:solidFill>
                  <a:schemeClr val="dk1"/>
                </a:solidFill>
                <a:latin typeface="Arial"/>
                <a:ea typeface="Arial"/>
                <a:cs typeface="Arial"/>
                <a:sym typeface="Arial"/>
              </a:rPr>
              <a:t>Cratere </a:t>
            </a:r>
            <a:r>
              <a:rPr lang="it-IT" sz="1100">
                <a:solidFill>
                  <a:schemeClr val="dk1"/>
                </a:solidFill>
              </a:rPr>
              <a:t>sismico</a:t>
            </a:r>
            <a:r>
              <a:rPr lang="it-IT" sz="1100" b="0" i="0" u="none" strike="noStrike" cap="none">
                <a:solidFill>
                  <a:schemeClr val="dk1"/>
                </a:solidFill>
                <a:latin typeface="Arial"/>
                <a:ea typeface="Arial"/>
                <a:cs typeface="Arial"/>
                <a:sym typeface="Arial"/>
              </a:rPr>
              <a:t>.</a:t>
            </a:r>
            <a:endParaRPr sz="1100" b="0" i="0" u="none" strike="noStrike" cap="none" dirty="0">
              <a:solidFill>
                <a:schemeClr val="dk1"/>
              </a:solidFill>
              <a:latin typeface="Arial"/>
              <a:ea typeface="Arial"/>
              <a:cs typeface="Arial"/>
              <a:sym typeface="Arial"/>
            </a:endParaRPr>
          </a:p>
        </p:txBody>
      </p:sp>
      <p:sp>
        <p:nvSpPr>
          <p:cNvPr id="283" name="Google Shape;283;p24"/>
          <p:cNvSpPr txBox="1"/>
          <p:nvPr/>
        </p:nvSpPr>
        <p:spPr>
          <a:xfrm>
            <a:off x="227648" y="862717"/>
            <a:ext cx="5419052" cy="86173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it-IT" sz="2800" b="1" i="0" u="none" strike="noStrike" cap="none" dirty="0">
                <a:solidFill>
                  <a:srgbClr val="DA001A"/>
                </a:solidFill>
                <a:latin typeface="Arial"/>
                <a:ea typeface="Arial"/>
                <a:cs typeface="Arial"/>
                <a:sym typeface="Arial"/>
              </a:rPr>
              <a:t>PROGETTO </a:t>
            </a:r>
            <a:endParaRPr sz="2800" b="1" i="0" u="none" strike="noStrike" cap="none" dirty="0">
              <a:solidFill>
                <a:srgbClr val="DA001A"/>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200"/>
              <a:buFont typeface="Arial"/>
              <a:buNone/>
            </a:pPr>
            <a:r>
              <a:rPr lang="it-IT" sz="2200" b="0" i="0" u="none" strike="noStrike" cap="none" dirty="0">
                <a:solidFill>
                  <a:srgbClr val="7F7F7F"/>
                </a:solidFill>
                <a:latin typeface="Arial"/>
                <a:ea typeface="Arial"/>
                <a:cs typeface="Arial"/>
                <a:sym typeface="Arial"/>
              </a:rPr>
              <a:t>RETE DI TELECOMUNICAZIONI CRI</a:t>
            </a:r>
            <a:endParaRPr sz="2200" b="0" i="1" u="none" strike="noStrike" cap="none" dirty="0">
              <a:solidFill>
                <a:srgbClr val="7F7F7F"/>
              </a:solidFill>
              <a:latin typeface="Arial"/>
              <a:ea typeface="Arial"/>
              <a:cs typeface="Arial"/>
              <a:sym typeface="Arial"/>
            </a:endParaRPr>
          </a:p>
        </p:txBody>
      </p:sp>
      <p:sp>
        <p:nvSpPr>
          <p:cNvPr id="284" name="Google Shape;284;p24"/>
          <p:cNvSpPr/>
          <p:nvPr/>
        </p:nvSpPr>
        <p:spPr>
          <a:xfrm rot="5400000">
            <a:off x="8117787" y="3987535"/>
            <a:ext cx="3170343" cy="406082"/>
          </a:xfrm>
          <a:prstGeom prst="rect">
            <a:avLst/>
          </a:prstGeom>
          <a:solidFill>
            <a:srgbClr val="DDD9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85" name="Google Shape;285;p24" descr="rete_radio_02_l-225x300.jpg"/>
          <p:cNvPicPr preferRelativeResize="0"/>
          <p:nvPr/>
        </p:nvPicPr>
        <p:blipFill rotWithShape="1">
          <a:blip r:embed="rId3">
            <a:alphaModFix/>
          </a:blip>
          <a:srcRect/>
          <a:stretch/>
        </p:blipFill>
        <p:spPr>
          <a:xfrm>
            <a:off x="7122161" y="2605405"/>
            <a:ext cx="2377757" cy="3170343"/>
          </a:xfrm>
          <a:prstGeom prst="rect">
            <a:avLst/>
          </a:prstGeom>
          <a:noFill/>
          <a:ln>
            <a:noFill/>
          </a:ln>
        </p:spPr>
      </p:pic>
      <p:pic>
        <p:nvPicPr>
          <p:cNvPr id="286" name="Google Shape;286;p24" descr="unnamed (2).jpg"/>
          <p:cNvPicPr preferRelativeResize="0"/>
          <p:nvPr/>
        </p:nvPicPr>
        <p:blipFill rotWithShape="1">
          <a:blip r:embed="rId4">
            <a:alphaModFix/>
          </a:blip>
          <a:srcRect/>
          <a:stretch/>
        </p:blipFill>
        <p:spPr>
          <a:xfrm>
            <a:off x="7761847" y="650964"/>
            <a:ext cx="1738071" cy="128524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pic>
        <p:nvPicPr>
          <p:cNvPr id="291" name="Google Shape;291;p40" descr="Un'Italia che aiuta CMYK  (1).pdf"/>
          <p:cNvPicPr preferRelativeResize="0"/>
          <p:nvPr/>
        </p:nvPicPr>
        <p:blipFill rotWithShape="1">
          <a:blip r:embed="rId3">
            <a:alphaModFix/>
          </a:blip>
          <a:srcRect/>
          <a:stretch/>
        </p:blipFill>
        <p:spPr>
          <a:xfrm>
            <a:off x="3121978" y="1875425"/>
            <a:ext cx="3627120" cy="1685610"/>
          </a:xfrm>
          <a:prstGeom prst="rect">
            <a:avLst/>
          </a:prstGeom>
          <a:noFill/>
          <a:ln>
            <a:noFill/>
          </a:ln>
        </p:spPr>
      </p:pic>
      <p:sp>
        <p:nvSpPr>
          <p:cNvPr id="292" name="Google Shape;292;p40"/>
          <p:cNvSpPr/>
          <p:nvPr/>
        </p:nvSpPr>
        <p:spPr>
          <a:xfrm>
            <a:off x="0" y="-1"/>
            <a:ext cx="9906000" cy="1095375"/>
          </a:xfrm>
          <a:prstGeom prst="rect">
            <a:avLst/>
          </a:prstGeom>
          <a:solidFill>
            <a:srgbClr val="DA001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3" name="Google Shape;293;p40"/>
          <p:cNvSpPr/>
          <p:nvPr/>
        </p:nvSpPr>
        <p:spPr>
          <a:xfrm>
            <a:off x="3332480" y="-5715"/>
            <a:ext cx="3230879" cy="147955"/>
          </a:xfrm>
          <a:prstGeom prst="rect">
            <a:avLst/>
          </a:prstGeom>
          <a:solidFill>
            <a:srgbClr val="DA001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4" name="Google Shape;294;p40"/>
          <p:cNvSpPr/>
          <p:nvPr/>
        </p:nvSpPr>
        <p:spPr>
          <a:xfrm>
            <a:off x="0" y="4189419"/>
            <a:ext cx="9906000" cy="1095375"/>
          </a:xfrm>
          <a:prstGeom prst="rect">
            <a:avLst/>
          </a:prstGeom>
          <a:solidFill>
            <a:srgbClr val="DA001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95" name="Google Shape;295;p40" descr="TEXTURE BIANCO 0711.pdf"/>
          <p:cNvPicPr preferRelativeResize="0"/>
          <p:nvPr/>
        </p:nvPicPr>
        <p:blipFill rotWithShape="1">
          <a:blip r:embed="rId4">
            <a:alphaModFix/>
          </a:blip>
          <a:srcRect/>
          <a:stretch/>
        </p:blipFill>
        <p:spPr>
          <a:xfrm>
            <a:off x="337575" y="5182494"/>
            <a:ext cx="9216000" cy="390167"/>
          </a:xfrm>
          <a:prstGeom prst="rect">
            <a:avLst/>
          </a:prstGeom>
          <a:noFill/>
          <a:ln>
            <a:noFill/>
          </a:ln>
        </p:spPr>
      </p:pic>
      <p:pic>
        <p:nvPicPr>
          <p:cNvPr id="296" name="Google Shape;296;p40" descr="TEXTURE ROSSA.pdf"/>
          <p:cNvPicPr preferRelativeResize="0"/>
          <p:nvPr/>
        </p:nvPicPr>
        <p:blipFill rotWithShape="1">
          <a:blip r:embed="rId5">
            <a:alphaModFix amt="62000"/>
          </a:blip>
          <a:srcRect/>
          <a:stretch/>
        </p:blipFill>
        <p:spPr>
          <a:xfrm>
            <a:off x="308730" y="40628"/>
            <a:ext cx="9468000" cy="400835"/>
          </a:xfrm>
          <a:prstGeom prst="rect">
            <a:avLst/>
          </a:prstGeom>
          <a:noFill/>
          <a:ln>
            <a:noFill/>
          </a:ln>
        </p:spPr>
      </p:pic>
      <p:pic>
        <p:nvPicPr>
          <p:cNvPr id="297" name="Google Shape;297;p40" descr="Marchio ROSSO VERTICALE RGB.png"/>
          <p:cNvPicPr preferRelativeResize="0"/>
          <p:nvPr/>
        </p:nvPicPr>
        <p:blipFill rotWithShape="1">
          <a:blip r:embed="rId6">
            <a:alphaModFix/>
          </a:blip>
          <a:srcRect/>
          <a:stretch/>
        </p:blipFill>
        <p:spPr>
          <a:xfrm>
            <a:off x="8625408" y="5598565"/>
            <a:ext cx="1108352" cy="110864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4" name="Rettangolo 3">
            <a:extLst>
              <a:ext uri="{FF2B5EF4-FFF2-40B4-BE49-F238E27FC236}">
                <a16:creationId xmlns:a16="http://schemas.microsoft.com/office/drawing/2014/main" id="{21FC820D-1523-4A61-A98D-DEF52EC3C489}"/>
              </a:ext>
            </a:extLst>
          </p:cNvPr>
          <p:cNvSpPr/>
          <p:nvPr/>
        </p:nvSpPr>
        <p:spPr>
          <a:xfrm>
            <a:off x="0" y="0"/>
            <a:ext cx="4817804" cy="609600"/>
          </a:xfrm>
          <a:prstGeom prst="rect">
            <a:avLst/>
          </a:prstGeom>
          <a:solidFill>
            <a:srgbClr val="E51315"/>
          </a:solidFill>
          <a:ln>
            <a:solidFill>
              <a:srgbClr val="E513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5" name="Google Shape;65;p3"/>
          <p:cNvSpPr/>
          <p:nvPr/>
        </p:nvSpPr>
        <p:spPr>
          <a:xfrm>
            <a:off x="-10160" y="117987"/>
            <a:ext cx="4844518" cy="5914141"/>
          </a:xfrm>
          <a:prstGeom prst="rect">
            <a:avLst/>
          </a:prstGeom>
          <a:solidFill>
            <a:srgbClr val="DDD9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DDD9C3"/>
              </a:solidFill>
              <a:latin typeface="Calibri"/>
              <a:ea typeface="Calibri"/>
              <a:cs typeface="Calibri"/>
              <a:sym typeface="Calibri"/>
            </a:endParaRPr>
          </a:p>
        </p:txBody>
      </p:sp>
      <p:sp>
        <p:nvSpPr>
          <p:cNvPr id="66" name="Google Shape;66;p3"/>
          <p:cNvSpPr txBox="1"/>
          <p:nvPr/>
        </p:nvSpPr>
        <p:spPr>
          <a:xfrm>
            <a:off x="574794" y="2895327"/>
            <a:ext cx="4365784"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it-IT" sz="2400" b="1" i="0" u="none" strike="noStrike" cap="none" dirty="0">
                <a:solidFill>
                  <a:srgbClr val="E51315"/>
                </a:solidFill>
                <a:latin typeface="Arial"/>
                <a:ea typeface="Arial"/>
                <a:cs typeface="Arial"/>
                <a:sym typeface="Arial"/>
              </a:rPr>
              <a:t>NUMERI CHIAVE</a:t>
            </a:r>
            <a:endParaRPr sz="2400" b="1" i="1" u="none" strike="noStrike" cap="none" dirty="0">
              <a:solidFill>
                <a:srgbClr val="E51315"/>
              </a:solidFill>
              <a:latin typeface="Arial"/>
              <a:ea typeface="Arial"/>
              <a:cs typeface="Arial"/>
              <a:sym typeface="Arial"/>
            </a:endParaRPr>
          </a:p>
        </p:txBody>
      </p:sp>
      <p:graphicFrame>
        <p:nvGraphicFramePr>
          <p:cNvPr id="2" name="Tabella 2">
            <a:extLst>
              <a:ext uri="{FF2B5EF4-FFF2-40B4-BE49-F238E27FC236}">
                <a16:creationId xmlns:a16="http://schemas.microsoft.com/office/drawing/2014/main" id="{BF227867-1D94-47F1-8956-BA3549F04A89}"/>
              </a:ext>
            </a:extLst>
          </p:cNvPr>
          <p:cNvGraphicFramePr>
            <a:graphicFrameLocks noGrp="1"/>
          </p:cNvGraphicFramePr>
          <p:nvPr>
            <p:extLst>
              <p:ext uri="{D42A27DB-BD31-4B8C-83A1-F6EECF244321}">
                <p14:modId xmlns:p14="http://schemas.microsoft.com/office/powerpoint/2010/main" val="3670202212"/>
              </p:ext>
            </p:extLst>
          </p:nvPr>
        </p:nvGraphicFramePr>
        <p:xfrm>
          <a:off x="5071644" y="575697"/>
          <a:ext cx="4844518" cy="4876800"/>
        </p:xfrm>
        <a:graphic>
          <a:graphicData uri="http://schemas.openxmlformats.org/drawingml/2006/table">
            <a:tbl>
              <a:tblPr firstRow="1" bandRow="1">
                <a:tableStyleId>{91EBBBCC-DAD2-459C-BE2E-F6DE35CF9A28}</a:tableStyleId>
              </a:tblPr>
              <a:tblGrid>
                <a:gridCol w="4056669">
                  <a:extLst>
                    <a:ext uri="{9D8B030D-6E8A-4147-A177-3AD203B41FA5}">
                      <a16:colId xmlns:a16="http://schemas.microsoft.com/office/drawing/2014/main" val="1045964781"/>
                    </a:ext>
                  </a:extLst>
                </a:gridCol>
                <a:gridCol w="787849">
                  <a:extLst>
                    <a:ext uri="{9D8B030D-6E8A-4147-A177-3AD203B41FA5}">
                      <a16:colId xmlns:a16="http://schemas.microsoft.com/office/drawing/2014/main" val="1190894240"/>
                    </a:ext>
                  </a:extLst>
                </a:gridCol>
              </a:tblGrid>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it-IT" sz="1400" b="1" i="0" u="none" strike="noStrike" cap="none" dirty="0">
                          <a:solidFill>
                            <a:schemeClr val="tx1">
                              <a:lumMod val="75000"/>
                              <a:lumOff val="25000"/>
                            </a:schemeClr>
                          </a:solidFill>
                          <a:effectLst/>
                          <a:latin typeface="+mn-lt"/>
                          <a:ea typeface="Arial"/>
                          <a:cs typeface="Arial"/>
                          <a:sym typeface="Arial"/>
                        </a:rPr>
                        <a:t>OPERE TERMINATE E CONSEGNATE</a:t>
                      </a:r>
                    </a:p>
                  </a:txBody>
                  <a:tcPr anchor="ctr">
                    <a:lnR w="12700" cap="flat" cmpd="sng" algn="ctr">
                      <a:noFill/>
                      <a:prstDash val="solid"/>
                      <a:round/>
                      <a:headEnd type="none" w="med" len="med"/>
                      <a:tailEnd type="none" w="med" len="med"/>
                    </a:lnR>
                    <a:solidFill>
                      <a:schemeClr val="tx2">
                        <a:lumMod val="90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2000" b="1" i="0" u="none" strike="noStrike" kern="0" cap="none" spc="0" normalizeH="0" baseline="0" noProof="0" dirty="0">
                          <a:ln>
                            <a:noFill/>
                          </a:ln>
                          <a:solidFill>
                            <a:srgbClr val="FF0000"/>
                          </a:solidFill>
                          <a:effectLst/>
                          <a:uLnTx/>
                          <a:uFillTx/>
                          <a:latin typeface="+mn-lt"/>
                          <a:ea typeface="Arial"/>
                          <a:cs typeface="Arial"/>
                          <a:sym typeface="Arial"/>
                        </a:rPr>
                        <a:t>7</a:t>
                      </a:r>
                    </a:p>
                    <a:p>
                      <a:endParaRPr lang="it-IT"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90000"/>
                      </a:schemeClr>
                    </a:solidFill>
                  </a:tcPr>
                </a:tc>
                <a:extLst>
                  <a:ext uri="{0D108BD9-81ED-4DB2-BD59-A6C34878D82A}">
                    <a16:rowId xmlns:a16="http://schemas.microsoft.com/office/drawing/2014/main" val="179303512"/>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it-IT" sz="1400" b="1" i="0" u="none" strike="noStrike" cap="none" dirty="0">
                          <a:solidFill>
                            <a:srgbClr val="7F7F7F"/>
                          </a:solidFill>
                          <a:effectLst/>
                          <a:latin typeface="+mn-lt"/>
                          <a:ea typeface="Arial"/>
                          <a:cs typeface="Arial"/>
                          <a:sym typeface="Arial"/>
                        </a:rPr>
                        <a:t>IN CORSO</a:t>
                      </a:r>
                      <a:endParaRPr lang="it-IT" sz="1400" b="1" i="0" u="none" dirty="0">
                        <a:solidFill>
                          <a:srgbClr val="7F7F7F"/>
                        </a:solidFill>
                        <a:effectLst/>
                        <a:latin typeface="+mn-lt"/>
                        <a:ea typeface="Arial"/>
                        <a:cs typeface="Arial"/>
                        <a:sym typeface="Arial"/>
                      </a:endParaRPr>
                    </a:p>
                  </a:txBody>
                  <a:tcPr anchor="ctr">
                    <a:lnR w="12700" cap="flat" cmpd="sng" algn="ctr">
                      <a:no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2000" b="1" i="0" u="none" strike="noStrike" kern="0" cap="none" spc="0" normalizeH="0" baseline="0" noProof="0" dirty="0">
                          <a:ln>
                            <a:noFill/>
                          </a:ln>
                          <a:solidFill>
                            <a:srgbClr val="9E0F1D"/>
                          </a:solidFill>
                          <a:effectLst/>
                          <a:uLnTx/>
                          <a:uFillTx/>
                          <a:latin typeface="+mn-lt"/>
                          <a:ea typeface="Arial"/>
                          <a:cs typeface="Arial"/>
                          <a:sym typeface="Arial"/>
                        </a:rPr>
                        <a:t>9</a:t>
                      </a:r>
                    </a:p>
                    <a:p>
                      <a:endParaRPr lang="it-IT"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10438863"/>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it-IT" sz="1400" b="1" i="0" u="none" dirty="0">
                          <a:solidFill>
                            <a:schemeClr val="tx1">
                              <a:lumMod val="75000"/>
                              <a:lumOff val="25000"/>
                            </a:schemeClr>
                          </a:solidFill>
                          <a:effectLst/>
                          <a:latin typeface="+mn-lt"/>
                          <a:ea typeface="Arial"/>
                          <a:cs typeface="Arial"/>
                          <a:sym typeface="Arial"/>
                        </a:rPr>
                        <a:t>PROGETTI PSICO-SOCIALE</a:t>
                      </a:r>
                    </a:p>
                  </a:txBody>
                  <a:tcPr anchor="ctr">
                    <a:lnR w="12700" cap="flat" cmpd="sng" algn="ctr">
                      <a:no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2000" b="1" i="0" u="none" strike="noStrike" kern="0" cap="none" spc="0" normalizeH="0" baseline="0" noProof="0" dirty="0">
                          <a:ln>
                            <a:noFill/>
                          </a:ln>
                          <a:solidFill>
                            <a:srgbClr val="FF0000"/>
                          </a:solidFill>
                          <a:effectLst/>
                          <a:uLnTx/>
                          <a:uFillTx/>
                          <a:latin typeface="+mn-lt"/>
                          <a:ea typeface="Arial"/>
                          <a:cs typeface="Arial"/>
                          <a:sym typeface="Arial"/>
                        </a:rPr>
                        <a:t>2</a:t>
                      </a:r>
                    </a:p>
                    <a:p>
                      <a:endParaRPr lang="it-IT"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24160551"/>
                  </a:ext>
                </a:extLst>
              </a:tr>
              <a:tr h="423424">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it-IT" sz="1400" b="1" i="0" u="none" dirty="0">
                          <a:solidFill>
                            <a:srgbClr val="7F7F7F"/>
                          </a:solidFill>
                          <a:effectLst/>
                          <a:latin typeface="+mn-lt"/>
                          <a:ea typeface="Arial"/>
                          <a:cs typeface="Arial"/>
                          <a:sym typeface="Arial"/>
                        </a:rPr>
                        <a:t>PROGETTI DI CARDIOPROTEZIONE</a:t>
                      </a:r>
                    </a:p>
                  </a:txBody>
                  <a:tcPr anchor="ctr">
                    <a:lnR w="12700" cap="flat" cmpd="sng" algn="ctr">
                      <a:no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2000" b="1" i="0" u="none" strike="noStrike" kern="0" cap="none" spc="0" normalizeH="0" baseline="0" noProof="0" dirty="0">
                          <a:ln>
                            <a:noFill/>
                          </a:ln>
                          <a:solidFill>
                            <a:srgbClr val="9E0F1D"/>
                          </a:solidFill>
                          <a:effectLst/>
                          <a:uLnTx/>
                          <a:uFillTx/>
                          <a:latin typeface="+mn-lt"/>
                          <a:ea typeface="Arial"/>
                          <a:cs typeface="Arial"/>
                          <a:sym typeface="Arial"/>
                        </a:rPr>
                        <a:t>2</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it-IT"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60316887"/>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it-IT" sz="1400" b="1" i="0" u="none" dirty="0">
                          <a:solidFill>
                            <a:srgbClr val="404040"/>
                          </a:solidFill>
                          <a:effectLst/>
                          <a:latin typeface="+mn-lt"/>
                          <a:ea typeface="Arial"/>
                          <a:cs typeface="Arial"/>
                          <a:sym typeface="Arial"/>
                        </a:rPr>
                        <a:t>PROGETTO DI TELECOMUNICAZIONE</a:t>
                      </a:r>
                    </a:p>
                  </a:txBody>
                  <a:tcPr anchor="ctr">
                    <a:lnR w="12700" cap="flat" cmpd="sng" algn="ctr">
                      <a:no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2000" b="1" i="0" u="none" strike="noStrike" kern="0" cap="none" spc="0" normalizeH="0" baseline="0" noProof="0" dirty="0">
                          <a:ln>
                            <a:noFill/>
                          </a:ln>
                          <a:solidFill>
                            <a:srgbClr val="FF0000"/>
                          </a:solidFill>
                          <a:effectLst/>
                          <a:uLnTx/>
                          <a:uFillTx/>
                          <a:latin typeface="+mn-lt"/>
                          <a:ea typeface="Arial"/>
                          <a:cs typeface="Arial"/>
                          <a:sym typeface="Arial"/>
                        </a:rPr>
                        <a:t>1</a:t>
                      </a:r>
                    </a:p>
                    <a:p>
                      <a:endParaRPr lang="it-IT"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35196230"/>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it-IT" sz="1400" b="1" i="0" u="none" strike="noStrike" cap="none" dirty="0">
                          <a:solidFill>
                            <a:srgbClr val="7F7F7F"/>
                          </a:solidFill>
                          <a:effectLst/>
                          <a:latin typeface="+mn-lt"/>
                          <a:ea typeface="Arial"/>
                          <a:cs typeface="Arial"/>
                          <a:sym typeface="Arial"/>
                        </a:rPr>
                        <a:t>VEICOLI PER I COMITATI</a:t>
                      </a:r>
                    </a:p>
                  </a:txBody>
                  <a:tcPr anchor="ctr">
                    <a:lnR w="12700" cap="flat" cmpd="sng" algn="ctr">
                      <a:no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2000" b="1" i="0" u="none" strike="noStrike" kern="0" cap="none" spc="0" normalizeH="0" baseline="0" noProof="0" dirty="0">
                          <a:ln>
                            <a:noFill/>
                          </a:ln>
                          <a:solidFill>
                            <a:srgbClr val="9E0F1D"/>
                          </a:solidFill>
                          <a:effectLst/>
                          <a:uLnTx/>
                          <a:uFillTx/>
                          <a:latin typeface="+mn-lt"/>
                          <a:ea typeface="Arial"/>
                          <a:cs typeface="Arial"/>
                          <a:sym typeface="Arial"/>
                        </a:rPr>
                        <a:t>50</a:t>
                      </a:r>
                    </a:p>
                    <a:p>
                      <a:endParaRPr lang="it-IT"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50565629"/>
                  </a:ext>
                </a:extLst>
              </a:tr>
              <a:tr h="370840">
                <a:tc>
                  <a:txBody>
                    <a:bodyPr/>
                    <a:lstStyle/>
                    <a:p>
                      <a:pPr marL="0" marR="0" lvl="0" indent="0" algn="l" rtl="0">
                        <a:lnSpc>
                          <a:spcPct val="70000"/>
                        </a:lnSpc>
                        <a:spcBef>
                          <a:spcPts val="0"/>
                        </a:spcBef>
                        <a:spcAft>
                          <a:spcPts val="0"/>
                        </a:spcAft>
                        <a:buClr>
                          <a:srgbClr val="000000"/>
                        </a:buClr>
                        <a:buSzPts val="1800"/>
                        <a:buFont typeface="Arial"/>
                        <a:buNone/>
                      </a:pPr>
                      <a:r>
                        <a:rPr lang="it-IT" sz="1400" b="1" i="0" u="none" strike="noStrike" cap="none" dirty="0">
                          <a:solidFill>
                            <a:srgbClr val="404040"/>
                          </a:solidFill>
                          <a:effectLst/>
                          <a:latin typeface="+mn-lt"/>
                          <a:ea typeface="Arial"/>
                          <a:cs typeface="Arial"/>
                          <a:sym typeface="Arial"/>
                        </a:rPr>
                        <a:t>CORSI DI FORMAZIONE</a:t>
                      </a:r>
                      <a:endParaRPr lang="it-IT" sz="1400" b="1" i="0" u="none" dirty="0">
                        <a:solidFill>
                          <a:srgbClr val="404040"/>
                        </a:solidFill>
                        <a:effectLst/>
                        <a:latin typeface="+mn-lt"/>
                        <a:ea typeface="Arial"/>
                        <a:cs typeface="Arial"/>
                        <a:sym typeface="Arial"/>
                      </a:endParaRPr>
                    </a:p>
                    <a:p>
                      <a:pPr marL="0" marR="0" lvl="0" indent="0" algn="l" rtl="0">
                        <a:lnSpc>
                          <a:spcPct val="70000"/>
                        </a:lnSpc>
                        <a:spcBef>
                          <a:spcPts val="0"/>
                        </a:spcBef>
                        <a:spcAft>
                          <a:spcPts val="0"/>
                        </a:spcAft>
                        <a:buClr>
                          <a:srgbClr val="000000"/>
                        </a:buClr>
                        <a:buSzPts val="1800"/>
                        <a:buFont typeface="Arial"/>
                        <a:buNone/>
                      </a:pPr>
                      <a:r>
                        <a:rPr lang="it-IT" sz="1400" b="1" i="0" u="none" dirty="0">
                          <a:solidFill>
                            <a:srgbClr val="404040"/>
                          </a:solidFill>
                          <a:effectLst/>
                          <a:latin typeface="+mn-lt"/>
                          <a:ea typeface="Arial"/>
                          <a:cs typeface="Arial"/>
                          <a:sym typeface="Arial"/>
                        </a:rPr>
                        <a:t>(oltre 750 volontari coinvolti)</a:t>
                      </a:r>
                    </a:p>
                  </a:txBody>
                  <a:tcPr anchor="ctr">
                    <a:lnR w="12700" cap="flat" cmpd="sng" algn="ctr">
                      <a:no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2000" b="1" i="0" u="none" strike="noStrike" kern="0" cap="none" spc="0" normalizeH="0" baseline="0" noProof="0" dirty="0">
                          <a:ln>
                            <a:noFill/>
                          </a:ln>
                          <a:solidFill>
                            <a:srgbClr val="FF0000"/>
                          </a:solidFill>
                          <a:effectLst/>
                          <a:uLnTx/>
                          <a:uFillTx/>
                          <a:latin typeface="+mn-lt"/>
                          <a:ea typeface="Arial"/>
                          <a:cs typeface="Arial"/>
                          <a:sym typeface="Arial"/>
                        </a:rPr>
                        <a:t>50</a:t>
                      </a:r>
                    </a:p>
                    <a:p>
                      <a:endParaRPr lang="it-IT"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53480023"/>
                  </a:ext>
                </a:extLst>
              </a:tr>
              <a:tr h="370840">
                <a:tc>
                  <a:txBody>
                    <a:bodyPr/>
                    <a:lstStyle/>
                    <a:p>
                      <a:pPr marL="0" marR="0" lvl="0" indent="0" algn="l" rtl="0">
                        <a:lnSpc>
                          <a:spcPct val="70000"/>
                        </a:lnSpc>
                        <a:spcBef>
                          <a:spcPts val="0"/>
                        </a:spcBef>
                        <a:spcAft>
                          <a:spcPts val="0"/>
                        </a:spcAft>
                        <a:buClr>
                          <a:srgbClr val="000000"/>
                        </a:buClr>
                        <a:buSzPts val="1800"/>
                        <a:buFont typeface="Arial"/>
                        <a:buNone/>
                      </a:pPr>
                      <a:endParaRPr lang="it-IT" sz="1400" b="1" i="0" u="none" dirty="0">
                        <a:solidFill>
                          <a:srgbClr val="404040"/>
                        </a:solidFill>
                        <a:effectLst/>
                        <a:latin typeface="+mn-lt"/>
                        <a:ea typeface="Arial"/>
                        <a:cs typeface="Arial"/>
                        <a:sym typeface="Arial"/>
                      </a:endParaRPr>
                    </a:p>
                    <a:p>
                      <a:pPr marL="0" marR="0" lvl="0" indent="0" algn="l" rtl="0">
                        <a:lnSpc>
                          <a:spcPct val="70000"/>
                        </a:lnSpc>
                        <a:spcBef>
                          <a:spcPts val="0"/>
                        </a:spcBef>
                        <a:spcAft>
                          <a:spcPts val="0"/>
                        </a:spcAft>
                        <a:buClr>
                          <a:srgbClr val="000000"/>
                        </a:buClr>
                        <a:buSzPts val="1800"/>
                        <a:buFont typeface="Arial"/>
                        <a:buNone/>
                      </a:pPr>
                      <a:r>
                        <a:rPr lang="it-IT" sz="1400" b="1" i="0" u="none" dirty="0">
                          <a:solidFill>
                            <a:srgbClr val="7F7F7F"/>
                          </a:solidFill>
                          <a:effectLst/>
                          <a:latin typeface="+mn-lt"/>
                          <a:ea typeface="Arial"/>
                          <a:cs typeface="Arial"/>
                          <a:sym typeface="Arial"/>
                        </a:rPr>
                        <a:t>MODULI SANITARI INSTALLATI</a:t>
                      </a:r>
                    </a:p>
                    <a:p>
                      <a:pPr algn="l"/>
                      <a:endParaRPr lang="it-IT" i="0" u="none" dirty="0">
                        <a:effectLst/>
                      </a:endParaRPr>
                    </a:p>
                  </a:txBody>
                  <a:tcPr anchor="ctr">
                    <a:lnR w="12700" cap="flat" cmpd="sng" algn="ctr">
                      <a:no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2000" b="1" i="0" u="none" strike="noStrike" kern="0" cap="none" spc="0" normalizeH="0" baseline="0" noProof="0" dirty="0">
                          <a:ln>
                            <a:noFill/>
                          </a:ln>
                          <a:solidFill>
                            <a:srgbClr val="9E0F1D"/>
                          </a:solidFill>
                          <a:effectLst/>
                          <a:uLnTx/>
                          <a:uFillTx/>
                          <a:latin typeface="+mn-lt"/>
                          <a:ea typeface="Arial"/>
                          <a:cs typeface="Arial"/>
                          <a:sym typeface="Arial"/>
                        </a:rPr>
                        <a:t>35</a:t>
                      </a:r>
                    </a:p>
                    <a:p>
                      <a:endParaRPr lang="it-IT"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45785536"/>
                  </a:ext>
                </a:extLst>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Google Shape;65;p3">
            <a:extLst>
              <a:ext uri="{FF2B5EF4-FFF2-40B4-BE49-F238E27FC236}">
                <a16:creationId xmlns:a16="http://schemas.microsoft.com/office/drawing/2014/main" id="{2607DC56-13B0-4D6B-883D-C9C475BE7C38}"/>
              </a:ext>
            </a:extLst>
          </p:cNvPr>
          <p:cNvSpPr/>
          <p:nvPr/>
        </p:nvSpPr>
        <p:spPr>
          <a:xfrm>
            <a:off x="5925209" y="877322"/>
            <a:ext cx="1869976" cy="1290915"/>
          </a:xfrm>
          <a:prstGeom prst="rect">
            <a:avLst/>
          </a:prstGeom>
          <a:solidFill>
            <a:schemeClr val="tx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DDD9C3"/>
              </a:solidFill>
              <a:latin typeface="Calibri"/>
              <a:ea typeface="Calibri"/>
              <a:cs typeface="Calibri"/>
              <a:sym typeface="Calibri"/>
            </a:endParaRPr>
          </a:p>
        </p:txBody>
      </p:sp>
      <p:sp>
        <p:nvSpPr>
          <p:cNvPr id="73" name="Google Shape;65;p3">
            <a:extLst>
              <a:ext uri="{FF2B5EF4-FFF2-40B4-BE49-F238E27FC236}">
                <a16:creationId xmlns:a16="http://schemas.microsoft.com/office/drawing/2014/main" id="{689888C7-CD14-4450-9642-615017F5C74E}"/>
              </a:ext>
            </a:extLst>
          </p:cNvPr>
          <p:cNvSpPr/>
          <p:nvPr/>
        </p:nvSpPr>
        <p:spPr>
          <a:xfrm>
            <a:off x="7798153" y="877321"/>
            <a:ext cx="1836000" cy="1290915"/>
          </a:xfrm>
          <a:prstGeom prst="rect">
            <a:avLst/>
          </a:prstGeom>
          <a:solidFill>
            <a:srgbClr val="DDD9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DDD9C3"/>
              </a:solidFill>
              <a:latin typeface="Calibri"/>
              <a:ea typeface="Calibri"/>
              <a:cs typeface="Calibri"/>
              <a:sym typeface="Calibri"/>
            </a:endParaRPr>
          </a:p>
        </p:txBody>
      </p:sp>
      <p:sp>
        <p:nvSpPr>
          <p:cNvPr id="67" name="Google Shape;65;p3">
            <a:extLst>
              <a:ext uri="{FF2B5EF4-FFF2-40B4-BE49-F238E27FC236}">
                <a16:creationId xmlns:a16="http://schemas.microsoft.com/office/drawing/2014/main" id="{DDB4666A-FC4D-4EDA-B1A9-F03C0AC88DB8}"/>
              </a:ext>
            </a:extLst>
          </p:cNvPr>
          <p:cNvSpPr/>
          <p:nvPr/>
        </p:nvSpPr>
        <p:spPr>
          <a:xfrm>
            <a:off x="2327097" y="877324"/>
            <a:ext cx="1836000" cy="1290915"/>
          </a:xfrm>
          <a:prstGeom prst="rect">
            <a:avLst/>
          </a:prstGeom>
          <a:solidFill>
            <a:schemeClr val="tx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DDD9C3"/>
              </a:solidFill>
              <a:latin typeface="Calibri"/>
              <a:ea typeface="Calibri"/>
              <a:cs typeface="Calibri"/>
              <a:sym typeface="Calibri"/>
            </a:endParaRPr>
          </a:p>
        </p:txBody>
      </p:sp>
      <p:sp>
        <p:nvSpPr>
          <p:cNvPr id="64" name="Google Shape;65;p3">
            <a:extLst>
              <a:ext uri="{FF2B5EF4-FFF2-40B4-BE49-F238E27FC236}">
                <a16:creationId xmlns:a16="http://schemas.microsoft.com/office/drawing/2014/main" id="{31B01D42-3B15-46FF-84DB-97D89A6CD017}"/>
              </a:ext>
            </a:extLst>
          </p:cNvPr>
          <p:cNvSpPr/>
          <p:nvPr/>
        </p:nvSpPr>
        <p:spPr>
          <a:xfrm>
            <a:off x="511052" y="877324"/>
            <a:ext cx="1836000" cy="1290915"/>
          </a:xfrm>
          <a:prstGeom prst="rect">
            <a:avLst/>
          </a:prstGeom>
          <a:solidFill>
            <a:srgbClr val="DDD9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DDD9C3"/>
              </a:solidFill>
              <a:latin typeface="Calibri"/>
              <a:ea typeface="Calibri"/>
              <a:cs typeface="Calibri"/>
              <a:sym typeface="Calibri"/>
            </a:endParaRPr>
          </a:p>
        </p:txBody>
      </p:sp>
      <p:sp>
        <p:nvSpPr>
          <p:cNvPr id="68" name="Google Shape;65;p3">
            <a:extLst>
              <a:ext uri="{FF2B5EF4-FFF2-40B4-BE49-F238E27FC236}">
                <a16:creationId xmlns:a16="http://schemas.microsoft.com/office/drawing/2014/main" id="{F46676B0-9872-4ECD-9460-DBE95089E92D}"/>
              </a:ext>
            </a:extLst>
          </p:cNvPr>
          <p:cNvSpPr/>
          <p:nvPr/>
        </p:nvSpPr>
        <p:spPr>
          <a:xfrm>
            <a:off x="4163096" y="877323"/>
            <a:ext cx="1816045" cy="1290915"/>
          </a:xfrm>
          <a:prstGeom prst="rect">
            <a:avLst/>
          </a:prstGeom>
          <a:solidFill>
            <a:srgbClr val="DDD9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DDD9C3"/>
              </a:solidFill>
              <a:latin typeface="Calibri"/>
              <a:ea typeface="Calibri"/>
              <a:cs typeface="Calibri"/>
              <a:sym typeface="Calibri"/>
            </a:endParaRPr>
          </a:p>
        </p:txBody>
      </p:sp>
      <p:sp>
        <p:nvSpPr>
          <p:cNvPr id="98" name="Google Shape;65;p3">
            <a:extLst>
              <a:ext uri="{FF2B5EF4-FFF2-40B4-BE49-F238E27FC236}">
                <a16:creationId xmlns:a16="http://schemas.microsoft.com/office/drawing/2014/main" id="{EABF24CC-26D4-42B9-943E-9D80EF3FEB43}"/>
              </a:ext>
            </a:extLst>
          </p:cNvPr>
          <p:cNvSpPr/>
          <p:nvPr/>
        </p:nvSpPr>
        <p:spPr>
          <a:xfrm>
            <a:off x="5925209" y="2168237"/>
            <a:ext cx="1869976" cy="1290915"/>
          </a:xfrm>
          <a:prstGeom prst="rect">
            <a:avLst/>
          </a:prstGeom>
          <a:solidFill>
            <a:schemeClr val="tx2">
              <a:lumMod val="9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DDD9C3"/>
              </a:solidFill>
              <a:latin typeface="Calibri"/>
              <a:ea typeface="Calibri"/>
              <a:cs typeface="Calibri"/>
              <a:sym typeface="Calibri"/>
            </a:endParaRPr>
          </a:p>
        </p:txBody>
      </p:sp>
      <p:sp>
        <p:nvSpPr>
          <p:cNvPr id="99" name="Google Shape;65;p3">
            <a:extLst>
              <a:ext uri="{FF2B5EF4-FFF2-40B4-BE49-F238E27FC236}">
                <a16:creationId xmlns:a16="http://schemas.microsoft.com/office/drawing/2014/main" id="{DBCE29F7-F739-4B4C-A4C8-4C78197D4D69}"/>
              </a:ext>
            </a:extLst>
          </p:cNvPr>
          <p:cNvSpPr/>
          <p:nvPr/>
        </p:nvSpPr>
        <p:spPr>
          <a:xfrm>
            <a:off x="7798153" y="2168236"/>
            <a:ext cx="1836000" cy="1290915"/>
          </a:xfrm>
          <a:prstGeom prst="rect">
            <a:avLst/>
          </a:prstGeom>
          <a:solidFill>
            <a:schemeClr val="tx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DDD9C3"/>
              </a:solidFill>
              <a:latin typeface="Calibri"/>
              <a:ea typeface="Calibri"/>
              <a:cs typeface="Calibri"/>
              <a:sym typeface="Calibri"/>
            </a:endParaRPr>
          </a:p>
        </p:txBody>
      </p:sp>
      <p:sp>
        <p:nvSpPr>
          <p:cNvPr id="100" name="Google Shape;65;p3">
            <a:extLst>
              <a:ext uri="{FF2B5EF4-FFF2-40B4-BE49-F238E27FC236}">
                <a16:creationId xmlns:a16="http://schemas.microsoft.com/office/drawing/2014/main" id="{06A3469B-F797-4C97-8714-084A906EC017}"/>
              </a:ext>
            </a:extLst>
          </p:cNvPr>
          <p:cNvSpPr/>
          <p:nvPr/>
        </p:nvSpPr>
        <p:spPr>
          <a:xfrm>
            <a:off x="2327097" y="2168239"/>
            <a:ext cx="1836000" cy="1290915"/>
          </a:xfrm>
          <a:prstGeom prst="rect">
            <a:avLst/>
          </a:prstGeom>
          <a:solidFill>
            <a:schemeClr val="tx2">
              <a:lumMod val="9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DDD9C3"/>
              </a:solidFill>
              <a:latin typeface="Calibri"/>
              <a:ea typeface="Calibri"/>
              <a:cs typeface="Calibri"/>
              <a:sym typeface="Calibri"/>
            </a:endParaRPr>
          </a:p>
        </p:txBody>
      </p:sp>
      <p:sp>
        <p:nvSpPr>
          <p:cNvPr id="101" name="Google Shape;65;p3">
            <a:extLst>
              <a:ext uri="{FF2B5EF4-FFF2-40B4-BE49-F238E27FC236}">
                <a16:creationId xmlns:a16="http://schemas.microsoft.com/office/drawing/2014/main" id="{912ECE10-EE97-480A-A7FB-D2C97AF20D92}"/>
              </a:ext>
            </a:extLst>
          </p:cNvPr>
          <p:cNvSpPr/>
          <p:nvPr/>
        </p:nvSpPr>
        <p:spPr>
          <a:xfrm>
            <a:off x="511052" y="2168239"/>
            <a:ext cx="1836000" cy="1290915"/>
          </a:xfrm>
          <a:prstGeom prst="rect">
            <a:avLst/>
          </a:prstGeom>
          <a:solidFill>
            <a:schemeClr val="tx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DDD9C3"/>
              </a:solidFill>
              <a:latin typeface="Calibri"/>
              <a:ea typeface="Calibri"/>
              <a:cs typeface="Calibri"/>
              <a:sym typeface="Calibri"/>
            </a:endParaRPr>
          </a:p>
        </p:txBody>
      </p:sp>
      <p:sp>
        <p:nvSpPr>
          <p:cNvPr id="102" name="Google Shape;65;p3">
            <a:extLst>
              <a:ext uri="{FF2B5EF4-FFF2-40B4-BE49-F238E27FC236}">
                <a16:creationId xmlns:a16="http://schemas.microsoft.com/office/drawing/2014/main" id="{E8EE4372-A3EB-46A4-B164-E1116F9D7130}"/>
              </a:ext>
            </a:extLst>
          </p:cNvPr>
          <p:cNvSpPr/>
          <p:nvPr/>
        </p:nvSpPr>
        <p:spPr>
          <a:xfrm>
            <a:off x="4163096" y="2168238"/>
            <a:ext cx="1816045" cy="1290915"/>
          </a:xfrm>
          <a:prstGeom prst="rect">
            <a:avLst/>
          </a:prstGeom>
          <a:solidFill>
            <a:schemeClr val="tx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DDD9C3"/>
              </a:solidFill>
              <a:latin typeface="Calibri"/>
              <a:ea typeface="Calibri"/>
              <a:cs typeface="Calibri"/>
              <a:sym typeface="Calibri"/>
            </a:endParaRPr>
          </a:p>
        </p:txBody>
      </p:sp>
      <p:sp>
        <p:nvSpPr>
          <p:cNvPr id="114" name="Google Shape;65;p3">
            <a:extLst>
              <a:ext uri="{FF2B5EF4-FFF2-40B4-BE49-F238E27FC236}">
                <a16:creationId xmlns:a16="http://schemas.microsoft.com/office/drawing/2014/main" id="{3E4CD12D-AE73-4878-BF97-BA043BBB3423}"/>
              </a:ext>
            </a:extLst>
          </p:cNvPr>
          <p:cNvSpPr/>
          <p:nvPr/>
        </p:nvSpPr>
        <p:spPr>
          <a:xfrm>
            <a:off x="5925209" y="4750066"/>
            <a:ext cx="1869976" cy="1290915"/>
          </a:xfrm>
          <a:prstGeom prst="rect">
            <a:avLst/>
          </a:prstGeom>
          <a:solidFill>
            <a:schemeClr val="tx2">
              <a:lumMod val="9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DDD9C3"/>
              </a:solidFill>
              <a:latin typeface="Calibri"/>
              <a:ea typeface="Calibri"/>
              <a:cs typeface="Calibri"/>
              <a:sym typeface="Calibri"/>
            </a:endParaRPr>
          </a:p>
        </p:txBody>
      </p:sp>
      <p:sp>
        <p:nvSpPr>
          <p:cNvPr id="115" name="Google Shape;65;p3">
            <a:extLst>
              <a:ext uri="{FF2B5EF4-FFF2-40B4-BE49-F238E27FC236}">
                <a16:creationId xmlns:a16="http://schemas.microsoft.com/office/drawing/2014/main" id="{9DFA2E58-A106-45B8-BA86-A62902435B24}"/>
              </a:ext>
            </a:extLst>
          </p:cNvPr>
          <p:cNvSpPr/>
          <p:nvPr/>
        </p:nvSpPr>
        <p:spPr>
          <a:xfrm>
            <a:off x="7798153" y="4750065"/>
            <a:ext cx="1836000" cy="1290915"/>
          </a:xfrm>
          <a:prstGeom prst="rect">
            <a:avLst/>
          </a:prstGeom>
          <a:solidFill>
            <a:schemeClr val="tx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DDD9C3"/>
              </a:solidFill>
              <a:latin typeface="Calibri"/>
              <a:ea typeface="Calibri"/>
              <a:cs typeface="Calibri"/>
              <a:sym typeface="Calibri"/>
            </a:endParaRPr>
          </a:p>
        </p:txBody>
      </p:sp>
      <p:sp>
        <p:nvSpPr>
          <p:cNvPr id="116" name="Google Shape;65;p3">
            <a:extLst>
              <a:ext uri="{FF2B5EF4-FFF2-40B4-BE49-F238E27FC236}">
                <a16:creationId xmlns:a16="http://schemas.microsoft.com/office/drawing/2014/main" id="{9B6D7440-4C67-4DA2-89FA-29C571DCCD9A}"/>
              </a:ext>
            </a:extLst>
          </p:cNvPr>
          <p:cNvSpPr/>
          <p:nvPr/>
        </p:nvSpPr>
        <p:spPr>
          <a:xfrm>
            <a:off x="2327097" y="4750068"/>
            <a:ext cx="1836000" cy="1290915"/>
          </a:xfrm>
          <a:prstGeom prst="rect">
            <a:avLst/>
          </a:prstGeom>
          <a:solidFill>
            <a:schemeClr val="tx2">
              <a:lumMod val="9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DDD9C3"/>
              </a:solidFill>
              <a:latin typeface="Calibri"/>
              <a:ea typeface="Calibri"/>
              <a:cs typeface="Calibri"/>
              <a:sym typeface="Calibri"/>
            </a:endParaRPr>
          </a:p>
        </p:txBody>
      </p:sp>
      <p:sp>
        <p:nvSpPr>
          <p:cNvPr id="117" name="Google Shape;65;p3">
            <a:extLst>
              <a:ext uri="{FF2B5EF4-FFF2-40B4-BE49-F238E27FC236}">
                <a16:creationId xmlns:a16="http://schemas.microsoft.com/office/drawing/2014/main" id="{23397077-E6D7-4396-93B3-CE0B819F61D1}"/>
              </a:ext>
            </a:extLst>
          </p:cNvPr>
          <p:cNvSpPr/>
          <p:nvPr/>
        </p:nvSpPr>
        <p:spPr>
          <a:xfrm>
            <a:off x="511052" y="4750068"/>
            <a:ext cx="1836000" cy="1290915"/>
          </a:xfrm>
          <a:prstGeom prst="rect">
            <a:avLst/>
          </a:prstGeom>
          <a:solidFill>
            <a:schemeClr val="tx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DDD9C3"/>
              </a:solidFill>
              <a:latin typeface="Calibri"/>
              <a:ea typeface="Calibri"/>
              <a:cs typeface="Calibri"/>
              <a:sym typeface="Calibri"/>
            </a:endParaRPr>
          </a:p>
        </p:txBody>
      </p:sp>
      <p:sp>
        <p:nvSpPr>
          <p:cNvPr id="118" name="Google Shape;65;p3">
            <a:extLst>
              <a:ext uri="{FF2B5EF4-FFF2-40B4-BE49-F238E27FC236}">
                <a16:creationId xmlns:a16="http://schemas.microsoft.com/office/drawing/2014/main" id="{7D23D49B-F455-4680-939D-04BB0DFC0732}"/>
              </a:ext>
            </a:extLst>
          </p:cNvPr>
          <p:cNvSpPr/>
          <p:nvPr/>
        </p:nvSpPr>
        <p:spPr>
          <a:xfrm>
            <a:off x="4163096" y="4750067"/>
            <a:ext cx="1816045" cy="1290915"/>
          </a:xfrm>
          <a:prstGeom prst="rect">
            <a:avLst/>
          </a:prstGeom>
          <a:solidFill>
            <a:schemeClr val="tx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DDD9C3"/>
              </a:solidFill>
              <a:latin typeface="Calibri"/>
              <a:ea typeface="Calibri"/>
              <a:cs typeface="Calibri"/>
              <a:sym typeface="Calibri"/>
            </a:endParaRPr>
          </a:p>
        </p:txBody>
      </p:sp>
      <p:sp>
        <p:nvSpPr>
          <p:cNvPr id="119" name="Google Shape;65;p3">
            <a:extLst>
              <a:ext uri="{FF2B5EF4-FFF2-40B4-BE49-F238E27FC236}">
                <a16:creationId xmlns:a16="http://schemas.microsoft.com/office/drawing/2014/main" id="{7E583B88-B5B2-4F69-A3C1-7BED4879FD4E}"/>
              </a:ext>
            </a:extLst>
          </p:cNvPr>
          <p:cNvSpPr/>
          <p:nvPr/>
        </p:nvSpPr>
        <p:spPr>
          <a:xfrm>
            <a:off x="5925209" y="3459152"/>
            <a:ext cx="1869976" cy="1290915"/>
          </a:xfrm>
          <a:prstGeom prst="rect">
            <a:avLst/>
          </a:prstGeom>
          <a:solidFill>
            <a:schemeClr val="tx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DDD9C3"/>
              </a:solidFill>
              <a:latin typeface="Calibri"/>
              <a:ea typeface="Calibri"/>
              <a:cs typeface="Calibri"/>
              <a:sym typeface="Calibri"/>
            </a:endParaRPr>
          </a:p>
        </p:txBody>
      </p:sp>
      <p:sp>
        <p:nvSpPr>
          <p:cNvPr id="120" name="Google Shape;65;p3">
            <a:extLst>
              <a:ext uri="{FF2B5EF4-FFF2-40B4-BE49-F238E27FC236}">
                <a16:creationId xmlns:a16="http://schemas.microsoft.com/office/drawing/2014/main" id="{FB2133E4-1AEC-4C97-AD6C-5AB7FE486D95}"/>
              </a:ext>
            </a:extLst>
          </p:cNvPr>
          <p:cNvSpPr/>
          <p:nvPr/>
        </p:nvSpPr>
        <p:spPr>
          <a:xfrm>
            <a:off x="7798153" y="3459151"/>
            <a:ext cx="1836000" cy="1290915"/>
          </a:xfrm>
          <a:prstGeom prst="rect">
            <a:avLst/>
          </a:prstGeom>
          <a:solidFill>
            <a:srgbClr val="DDD9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DDD9C3"/>
              </a:solidFill>
              <a:latin typeface="Calibri"/>
              <a:ea typeface="Calibri"/>
              <a:cs typeface="Calibri"/>
              <a:sym typeface="Calibri"/>
            </a:endParaRPr>
          </a:p>
        </p:txBody>
      </p:sp>
      <p:sp>
        <p:nvSpPr>
          <p:cNvPr id="121" name="Google Shape;65;p3">
            <a:extLst>
              <a:ext uri="{FF2B5EF4-FFF2-40B4-BE49-F238E27FC236}">
                <a16:creationId xmlns:a16="http://schemas.microsoft.com/office/drawing/2014/main" id="{D8C9FD2F-B3CE-4060-ABAB-89AA6A66C031}"/>
              </a:ext>
            </a:extLst>
          </p:cNvPr>
          <p:cNvSpPr/>
          <p:nvPr/>
        </p:nvSpPr>
        <p:spPr>
          <a:xfrm>
            <a:off x="2327097" y="3459154"/>
            <a:ext cx="1836000" cy="1290915"/>
          </a:xfrm>
          <a:prstGeom prst="rect">
            <a:avLst/>
          </a:prstGeom>
          <a:solidFill>
            <a:schemeClr val="tx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DDD9C3"/>
              </a:solidFill>
              <a:latin typeface="Calibri"/>
              <a:ea typeface="Calibri"/>
              <a:cs typeface="Calibri"/>
              <a:sym typeface="Calibri"/>
            </a:endParaRPr>
          </a:p>
        </p:txBody>
      </p:sp>
      <p:sp>
        <p:nvSpPr>
          <p:cNvPr id="122" name="Google Shape;65;p3">
            <a:extLst>
              <a:ext uri="{FF2B5EF4-FFF2-40B4-BE49-F238E27FC236}">
                <a16:creationId xmlns:a16="http://schemas.microsoft.com/office/drawing/2014/main" id="{6271A7FA-1023-4644-ACC5-A4FA8CA96678}"/>
              </a:ext>
            </a:extLst>
          </p:cNvPr>
          <p:cNvSpPr/>
          <p:nvPr/>
        </p:nvSpPr>
        <p:spPr>
          <a:xfrm>
            <a:off x="511052" y="3459154"/>
            <a:ext cx="1836000" cy="1290915"/>
          </a:xfrm>
          <a:prstGeom prst="rect">
            <a:avLst/>
          </a:prstGeom>
          <a:solidFill>
            <a:srgbClr val="DDD9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DDD9C3"/>
              </a:solidFill>
              <a:latin typeface="Calibri"/>
              <a:ea typeface="Calibri"/>
              <a:cs typeface="Calibri"/>
              <a:sym typeface="Calibri"/>
            </a:endParaRPr>
          </a:p>
        </p:txBody>
      </p:sp>
      <p:sp>
        <p:nvSpPr>
          <p:cNvPr id="123" name="Google Shape;65;p3">
            <a:extLst>
              <a:ext uri="{FF2B5EF4-FFF2-40B4-BE49-F238E27FC236}">
                <a16:creationId xmlns:a16="http://schemas.microsoft.com/office/drawing/2014/main" id="{7FEF8C57-D2A2-4582-9514-105795EDAF66}"/>
              </a:ext>
            </a:extLst>
          </p:cNvPr>
          <p:cNvSpPr/>
          <p:nvPr/>
        </p:nvSpPr>
        <p:spPr>
          <a:xfrm>
            <a:off x="4163096" y="3459153"/>
            <a:ext cx="1816045" cy="1290915"/>
          </a:xfrm>
          <a:prstGeom prst="rect">
            <a:avLst/>
          </a:prstGeom>
          <a:solidFill>
            <a:srgbClr val="DDD9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DDD9C3"/>
              </a:solidFill>
              <a:latin typeface="Calibri"/>
              <a:ea typeface="Calibri"/>
              <a:cs typeface="Calibri"/>
              <a:sym typeface="Calibri"/>
            </a:endParaRPr>
          </a:p>
        </p:txBody>
      </p:sp>
      <mc:AlternateContent xmlns:mc="http://schemas.openxmlformats.org/markup-compatibility/2006">
        <mc:Choice xmlns:psuz="http://schemas.microsoft.com/office/powerpoint/2016/summaryzoom" Requires="psuz">
          <p:graphicFrame>
            <p:nvGraphicFramePr>
              <p:cNvPr id="124" name="Sommario delle anteprime 123">
                <a:extLst>
                  <a:ext uri="{FF2B5EF4-FFF2-40B4-BE49-F238E27FC236}">
                    <a16:creationId xmlns:a16="http://schemas.microsoft.com/office/drawing/2014/main" id="{54F99D0F-C200-4089-855A-BA858FFDFA86}"/>
                  </a:ext>
                </a:extLst>
              </p:cNvPr>
              <p:cNvGraphicFramePr>
                <a:graphicFrameLocks noChangeAspect="1"/>
              </p:cNvGraphicFramePr>
              <p:nvPr>
                <p:extLst>
                  <p:ext uri="{D42A27DB-BD31-4B8C-83A1-F6EECF244321}">
                    <p14:modId xmlns:p14="http://schemas.microsoft.com/office/powerpoint/2010/main" val="2903299617"/>
                  </p:ext>
                </p:extLst>
              </p:nvPr>
            </p:nvGraphicFramePr>
            <p:xfrm>
              <a:off x="248395" y="725202"/>
              <a:ext cx="9645445" cy="5467897"/>
            </p:xfrm>
            <a:graphic>
              <a:graphicData uri="http://schemas.microsoft.com/office/powerpoint/2016/summaryzoom">
                <psuz:summaryZm>
                  <psuz:summaryZmObj sectionId="{F85A9B5A-AD9A-4E58-AF75-E60DFD136173}" scaleFactorY="94165">
                    <psuz:zmPr id="{0CC4E7C9-491A-4950-A9A7-184CC23BCFE9}" imageType="cover" transitionDur="1000">
                      <p166:blipFill xmlns:p166="http://schemas.microsoft.com/office/powerpoint/2016/6/main">
                        <a:blip r:embed="rId2"/>
                        <a:stretch>
                          <a:fillRect/>
                        </a:stretch>
                      </p166:blipFill>
                      <p166:spPr xmlns:p166="http://schemas.microsoft.com/office/powerpoint/2016/6/main">
                        <a:xfrm>
                          <a:off x="322010" y="244878"/>
                          <a:ext cx="1736180" cy="1131835"/>
                        </a:xfrm>
                        <a:prstGeom prst="rect">
                          <a:avLst/>
                        </a:prstGeom>
                        <a:ln w="3175">
                          <a:solidFill>
                            <a:prstClr val="ltGray"/>
                          </a:solidFill>
                        </a:ln>
                      </p166:spPr>
                    </psuz:zmPr>
                  </psuz:summaryZmObj>
                  <psuz:summaryZmObj sectionId="{8F48CBBB-1434-40A5-9EF4-DC3136AA1BEF}" scaleFactorY="94165">
                    <psuz:zmPr id="{AC030847-E4E0-4BFA-8C05-B5944C7B70D8}" imageType="cover" transitionDur="1000">
                      <p166:blipFill xmlns:p166="http://schemas.microsoft.com/office/powerpoint/2016/6/main">
                        <a:blip r:embed="rId3"/>
                        <a:stretch>
                          <a:fillRect/>
                        </a:stretch>
                      </p166:blipFill>
                      <p166:spPr xmlns:p166="http://schemas.microsoft.com/office/powerpoint/2016/6/main">
                        <a:xfrm>
                          <a:off x="2138321" y="244878"/>
                          <a:ext cx="1736180" cy="1131835"/>
                        </a:xfrm>
                        <a:prstGeom prst="rect">
                          <a:avLst/>
                        </a:prstGeom>
                        <a:ln w="3175">
                          <a:solidFill>
                            <a:prstClr val="ltGray"/>
                          </a:solidFill>
                        </a:ln>
                      </p166:spPr>
                    </psuz:zmPr>
                  </psuz:summaryZmObj>
                  <psuz:summaryZmObj sectionId="{37A8ED87-0D43-4106-BE9A-6940EAE392F7}" scaleFactorY="94165">
                    <psuz:zmPr id="{020F4EC3-2232-4786-9A6F-9FD4B7A73345}" imageType="cover" transitionDur="1000">
                      <p166:blipFill xmlns:p166="http://schemas.microsoft.com/office/powerpoint/2016/6/main">
                        <a:blip r:embed="rId4"/>
                        <a:stretch>
                          <a:fillRect/>
                        </a:stretch>
                      </p166:blipFill>
                      <p166:spPr xmlns:p166="http://schemas.microsoft.com/office/powerpoint/2016/6/main">
                        <a:xfrm>
                          <a:off x="3954632" y="244878"/>
                          <a:ext cx="1736180" cy="1131835"/>
                        </a:xfrm>
                        <a:prstGeom prst="rect">
                          <a:avLst/>
                        </a:prstGeom>
                        <a:ln w="3175">
                          <a:solidFill>
                            <a:prstClr val="ltGray"/>
                          </a:solidFill>
                        </a:ln>
                      </p166:spPr>
                    </psuz:zmPr>
                  </psuz:summaryZmObj>
                  <psuz:summaryZmObj sectionId="{8F3C7FDA-E1CE-4D34-8E18-A3A96353A4D6}" scaleFactorY="94165">
                    <psuz:zmPr id="{D6E050BD-0FE4-4103-942B-8BAB75565984}" imageType="cover" transitionDur="1000">
                      <p166:blipFill xmlns:p166="http://schemas.microsoft.com/office/powerpoint/2016/6/main">
                        <a:blip r:embed="rId5"/>
                        <a:stretch>
                          <a:fillRect/>
                        </a:stretch>
                      </p166:blipFill>
                      <p166:spPr xmlns:p166="http://schemas.microsoft.com/office/powerpoint/2016/6/main">
                        <a:xfrm>
                          <a:off x="5770943" y="244878"/>
                          <a:ext cx="1736180" cy="1131835"/>
                        </a:xfrm>
                        <a:prstGeom prst="rect">
                          <a:avLst/>
                        </a:prstGeom>
                        <a:ln w="3175">
                          <a:solidFill>
                            <a:prstClr val="ltGray"/>
                          </a:solidFill>
                        </a:ln>
                      </p166:spPr>
                    </psuz:zmPr>
                  </psuz:summaryZmObj>
                  <psuz:summaryZmObj sectionId="{BE81DBD7-1A37-47F0-9C79-E9A18DBA3A1E}" scaleFactorY="94165">
                    <psuz:zmPr id="{A23A3FDF-7099-4798-95F6-2B481BC335C1}" imageType="cover" transitionDur="1000">
                      <p166:blipFill xmlns:p166="http://schemas.microsoft.com/office/powerpoint/2016/6/main">
                        <a:blip r:embed="rId6"/>
                        <a:stretch>
                          <a:fillRect/>
                        </a:stretch>
                      </p166:blipFill>
                      <p166:spPr xmlns:p166="http://schemas.microsoft.com/office/powerpoint/2016/6/main">
                        <a:xfrm>
                          <a:off x="7587254" y="244878"/>
                          <a:ext cx="1736180" cy="1131835"/>
                        </a:xfrm>
                        <a:prstGeom prst="rect">
                          <a:avLst/>
                        </a:prstGeom>
                        <a:ln w="3175">
                          <a:solidFill>
                            <a:prstClr val="ltGray"/>
                          </a:solidFill>
                        </a:ln>
                      </p166:spPr>
                    </psuz:zmPr>
                  </psuz:summaryZmObj>
                  <psuz:summaryZmObj sectionId="{7FC7B389-77A4-4B08-8253-EBEC18A8509D}" scaleFactorY="94165">
                    <psuz:zmPr id="{47679191-03B7-48AC-891F-2479F241F2D6}" imageType="cover" transitionDur="1000">
                      <p166:blipFill xmlns:p166="http://schemas.microsoft.com/office/powerpoint/2016/6/main">
                        <a:blip r:embed="rId7"/>
                        <a:stretch>
                          <a:fillRect/>
                        </a:stretch>
                      </p166:blipFill>
                      <p166:spPr xmlns:p166="http://schemas.microsoft.com/office/powerpoint/2016/6/main">
                        <a:xfrm>
                          <a:off x="322010" y="1526980"/>
                          <a:ext cx="1736180" cy="1131835"/>
                        </a:xfrm>
                        <a:prstGeom prst="rect">
                          <a:avLst/>
                        </a:prstGeom>
                        <a:ln w="3175">
                          <a:solidFill>
                            <a:prstClr val="ltGray"/>
                          </a:solidFill>
                        </a:ln>
                      </p166:spPr>
                    </psuz:zmPr>
                  </psuz:summaryZmObj>
                  <psuz:summaryZmObj sectionId="{151C821F-7B36-45B9-A1BB-9233665B230C}" scaleFactorY="94165">
                    <psuz:zmPr id="{8C07195F-49A7-44A2-A9CE-1247B1B37130}" imageType="cover" transitionDur="1000">
                      <p166:blipFill xmlns:p166="http://schemas.microsoft.com/office/powerpoint/2016/6/main">
                        <a:blip r:embed="rId8"/>
                        <a:stretch>
                          <a:fillRect/>
                        </a:stretch>
                      </p166:blipFill>
                      <p166:spPr xmlns:p166="http://schemas.microsoft.com/office/powerpoint/2016/6/main">
                        <a:xfrm>
                          <a:off x="2138321" y="1526980"/>
                          <a:ext cx="1736180" cy="1131835"/>
                        </a:xfrm>
                        <a:prstGeom prst="rect">
                          <a:avLst/>
                        </a:prstGeom>
                        <a:ln w="3175">
                          <a:solidFill>
                            <a:prstClr val="ltGray"/>
                          </a:solidFill>
                        </a:ln>
                      </p166:spPr>
                    </psuz:zmPr>
                  </psuz:summaryZmObj>
                  <psuz:summaryZmObj sectionId="{16CD2245-B5E8-478B-8F83-ED667947925E}" scaleFactorY="94165">
                    <psuz:zmPr id="{9390AAEC-9E27-4951-A2CF-C8AA4AD2D4AF}" imageType="cover" transitionDur="1000">
                      <p166:blipFill xmlns:p166="http://schemas.microsoft.com/office/powerpoint/2016/6/main">
                        <a:blip r:embed="rId9"/>
                        <a:stretch>
                          <a:fillRect/>
                        </a:stretch>
                      </p166:blipFill>
                      <p166:spPr xmlns:p166="http://schemas.microsoft.com/office/powerpoint/2016/6/main">
                        <a:xfrm>
                          <a:off x="3954632" y="1526980"/>
                          <a:ext cx="1736180" cy="1131835"/>
                        </a:xfrm>
                        <a:prstGeom prst="rect">
                          <a:avLst/>
                        </a:prstGeom>
                        <a:ln w="3175">
                          <a:solidFill>
                            <a:prstClr val="ltGray"/>
                          </a:solidFill>
                        </a:ln>
                      </p166:spPr>
                    </psuz:zmPr>
                  </psuz:summaryZmObj>
                  <psuz:summaryZmObj sectionId="{E2DACFD4-4918-482E-A11E-B167227DE2E7}" scaleFactorY="94165">
                    <psuz:zmPr id="{F0362EFC-29EC-4E0D-9C79-755E2EAF59F3}" imageType="cover" transitionDur="1000">
                      <p166:blipFill xmlns:p166="http://schemas.microsoft.com/office/powerpoint/2016/6/main">
                        <a:blip r:embed="rId10"/>
                        <a:stretch>
                          <a:fillRect/>
                        </a:stretch>
                      </p166:blipFill>
                      <p166:spPr xmlns:p166="http://schemas.microsoft.com/office/powerpoint/2016/6/main">
                        <a:xfrm>
                          <a:off x="5770943" y="1526980"/>
                          <a:ext cx="1736180" cy="1131835"/>
                        </a:xfrm>
                        <a:prstGeom prst="rect">
                          <a:avLst/>
                        </a:prstGeom>
                        <a:ln w="3175">
                          <a:solidFill>
                            <a:prstClr val="ltGray"/>
                          </a:solidFill>
                        </a:ln>
                      </p166:spPr>
                    </psuz:zmPr>
                  </psuz:summaryZmObj>
                  <psuz:summaryZmObj sectionId="{D0157310-5234-45DB-B7B5-9CD4D2EBBA3C}" scaleFactorY="94165">
                    <psuz:zmPr id="{47C1C0EB-10DD-4AB4-9899-A27AA879D590}" imageType="cover" transitionDur="1000">
                      <p166:blipFill xmlns:p166="http://schemas.microsoft.com/office/powerpoint/2016/6/main">
                        <a:blip r:embed="rId11"/>
                        <a:stretch>
                          <a:fillRect/>
                        </a:stretch>
                      </p166:blipFill>
                      <p166:spPr xmlns:p166="http://schemas.microsoft.com/office/powerpoint/2016/6/main">
                        <a:xfrm>
                          <a:off x="7587254" y="1526980"/>
                          <a:ext cx="1736180" cy="1131835"/>
                        </a:xfrm>
                        <a:prstGeom prst="rect">
                          <a:avLst/>
                        </a:prstGeom>
                        <a:ln w="3175">
                          <a:solidFill>
                            <a:prstClr val="ltGray"/>
                          </a:solidFill>
                        </a:ln>
                      </p166:spPr>
                    </psuz:zmPr>
                  </psuz:summaryZmObj>
                  <psuz:summaryZmObj sectionId="{557707B9-C230-40F5-98C3-31B1A6E34212}" scaleFactorY="94165">
                    <psuz:zmPr id="{8B473619-4979-407A-9992-1119B3B0D224}" imageType="cover" transitionDur="1000">
                      <p166:blipFill xmlns:p166="http://schemas.microsoft.com/office/powerpoint/2016/6/main">
                        <a:blip r:embed="rId12"/>
                        <a:stretch>
                          <a:fillRect/>
                        </a:stretch>
                      </p166:blipFill>
                      <p166:spPr xmlns:p166="http://schemas.microsoft.com/office/powerpoint/2016/6/main">
                        <a:xfrm>
                          <a:off x="322010" y="2809082"/>
                          <a:ext cx="1736180" cy="1131835"/>
                        </a:xfrm>
                        <a:prstGeom prst="rect">
                          <a:avLst/>
                        </a:prstGeom>
                        <a:ln w="3175">
                          <a:solidFill>
                            <a:prstClr val="ltGray"/>
                          </a:solidFill>
                        </a:ln>
                      </p166:spPr>
                    </psuz:zmPr>
                  </psuz:summaryZmObj>
                  <psuz:summaryZmObj sectionId="{F82A3DDC-A296-47E1-87B6-4727B60E9975}" scaleFactorY="94165">
                    <psuz:zmPr id="{92E7DBD0-EF12-4C27-8C8C-CAB4D23A933E}" imageType="cover" transitionDur="1000">
                      <p166:blipFill xmlns:p166="http://schemas.microsoft.com/office/powerpoint/2016/6/main">
                        <a:blip r:embed="rId13"/>
                        <a:stretch>
                          <a:fillRect/>
                        </a:stretch>
                      </p166:blipFill>
                      <p166:spPr xmlns:p166="http://schemas.microsoft.com/office/powerpoint/2016/6/main">
                        <a:xfrm>
                          <a:off x="2138321" y="2809082"/>
                          <a:ext cx="1736180" cy="1131835"/>
                        </a:xfrm>
                        <a:prstGeom prst="rect">
                          <a:avLst/>
                        </a:prstGeom>
                        <a:ln w="3175">
                          <a:solidFill>
                            <a:prstClr val="ltGray"/>
                          </a:solidFill>
                        </a:ln>
                      </p166:spPr>
                    </psuz:zmPr>
                  </psuz:summaryZmObj>
                  <psuz:summaryZmObj sectionId="{394853FA-4002-47BA-8C53-476221DD54C5}" scaleFactorY="94165">
                    <psuz:zmPr id="{0CAED98B-5AB1-4812-97F6-03A46431814C}" imageType="cover" transitionDur="1000">
                      <p166:blipFill xmlns:p166="http://schemas.microsoft.com/office/powerpoint/2016/6/main">
                        <a:blip r:embed="rId14"/>
                        <a:stretch>
                          <a:fillRect/>
                        </a:stretch>
                      </p166:blipFill>
                      <p166:spPr xmlns:p166="http://schemas.microsoft.com/office/powerpoint/2016/6/main">
                        <a:xfrm>
                          <a:off x="3954632" y="2809082"/>
                          <a:ext cx="1736180" cy="1131835"/>
                        </a:xfrm>
                        <a:prstGeom prst="rect">
                          <a:avLst/>
                        </a:prstGeom>
                        <a:ln w="3175">
                          <a:solidFill>
                            <a:prstClr val="ltGray"/>
                          </a:solidFill>
                        </a:ln>
                      </p166:spPr>
                    </psuz:zmPr>
                  </psuz:summaryZmObj>
                  <psuz:summaryZmObj sectionId="{02C01F66-E1CC-4F29-8485-E73774114948}" scaleFactorY="94165">
                    <psuz:zmPr id="{CEB0A80B-2224-41AC-A5F3-2777BFE57485}" imageType="cover" transitionDur="1000">
                      <p166:blipFill xmlns:p166="http://schemas.microsoft.com/office/powerpoint/2016/6/main">
                        <a:blip r:embed="rId15"/>
                        <a:stretch>
                          <a:fillRect/>
                        </a:stretch>
                      </p166:blipFill>
                      <p166:spPr xmlns:p166="http://schemas.microsoft.com/office/powerpoint/2016/6/main">
                        <a:xfrm>
                          <a:off x="5770943" y="2809082"/>
                          <a:ext cx="1736180" cy="1131835"/>
                        </a:xfrm>
                        <a:prstGeom prst="rect">
                          <a:avLst/>
                        </a:prstGeom>
                        <a:ln w="3175">
                          <a:solidFill>
                            <a:prstClr val="ltGray"/>
                          </a:solidFill>
                        </a:ln>
                      </p166:spPr>
                    </psuz:zmPr>
                  </psuz:summaryZmObj>
                  <psuz:summaryZmObj sectionId="{2581FA1C-F0D6-482D-9A89-417BD680D2A3}" scaleFactorY="94165">
                    <psuz:zmPr id="{8BDC3334-78AA-4E74-A855-CEC24890AD17}" imageType="cover" transitionDur="1000">
                      <p166:blipFill xmlns:p166="http://schemas.microsoft.com/office/powerpoint/2016/6/main">
                        <a:blip r:embed="rId16"/>
                        <a:stretch>
                          <a:fillRect/>
                        </a:stretch>
                      </p166:blipFill>
                      <p166:spPr xmlns:p166="http://schemas.microsoft.com/office/powerpoint/2016/6/main">
                        <a:xfrm>
                          <a:off x="7587254" y="2809082"/>
                          <a:ext cx="1736180" cy="1131835"/>
                        </a:xfrm>
                        <a:prstGeom prst="rect">
                          <a:avLst/>
                        </a:prstGeom>
                        <a:ln w="3175">
                          <a:solidFill>
                            <a:prstClr val="ltGray"/>
                          </a:solidFill>
                        </a:ln>
                      </p166:spPr>
                    </psuz:zmPr>
                  </psuz:summaryZmObj>
                  <psuz:summaryZmObj sectionId="{37F11EBB-53CE-4FDB-BA12-62F4B6B8BA73}" scaleFactorY="94165">
                    <psuz:zmPr id="{841EA13A-B854-44D0-9942-C6F1F5FDD12A}" imageType="cover" transitionDur="1000">
                      <p166:blipFill xmlns:p166="http://schemas.microsoft.com/office/powerpoint/2016/6/main">
                        <a:blip r:embed="rId17"/>
                        <a:stretch>
                          <a:fillRect/>
                        </a:stretch>
                      </p166:blipFill>
                      <p166:spPr xmlns:p166="http://schemas.microsoft.com/office/powerpoint/2016/6/main">
                        <a:xfrm>
                          <a:off x="322010" y="4091184"/>
                          <a:ext cx="1736180" cy="1131835"/>
                        </a:xfrm>
                        <a:prstGeom prst="rect">
                          <a:avLst/>
                        </a:prstGeom>
                        <a:ln w="3175">
                          <a:solidFill>
                            <a:prstClr val="ltGray"/>
                          </a:solidFill>
                        </a:ln>
                      </p166:spPr>
                    </psuz:zmPr>
                  </psuz:summaryZmObj>
                  <psuz:summaryZmObj sectionId="{78162F59-552B-4A92-995A-F6FA9221EA9D}" scaleFactorY="94165">
                    <psuz:zmPr id="{CCD54298-DEF4-437E-96D7-426E30DAAA8D}" imageType="cover" transitionDur="1000">
                      <p166:blipFill xmlns:p166="http://schemas.microsoft.com/office/powerpoint/2016/6/main">
                        <a:blip r:embed="rId18"/>
                        <a:stretch>
                          <a:fillRect/>
                        </a:stretch>
                      </p166:blipFill>
                      <p166:spPr xmlns:p166="http://schemas.microsoft.com/office/powerpoint/2016/6/main">
                        <a:xfrm>
                          <a:off x="2138321" y="4091184"/>
                          <a:ext cx="1736180" cy="1131835"/>
                        </a:xfrm>
                        <a:prstGeom prst="rect">
                          <a:avLst/>
                        </a:prstGeom>
                        <a:ln w="3175">
                          <a:solidFill>
                            <a:prstClr val="ltGray"/>
                          </a:solidFill>
                        </a:ln>
                      </p166:spPr>
                    </psuz:zmPr>
                  </psuz:summaryZmObj>
                  <psuz:summaryZmObj sectionId="{2CFB3783-544E-44E0-A905-95B4D1C39268}" scaleFactorY="94165">
                    <psuz:zmPr id="{B3F84C91-D5FB-4C98-81B8-93F763CBF0E7}" imageType="cover" transitionDur="1000">
                      <p166:blipFill xmlns:p166="http://schemas.microsoft.com/office/powerpoint/2016/6/main">
                        <a:blip r:embed="rId19"/>
                        <a:stretch>
                          <a:fillRect/>
                        </a:stretch>
                      </p166:blipFill>
                      <p166:spPr xmlns:p166="http://schemas.microsoft.com/office/powerpoint/2016/6/main">
                        <a:xfrm>
                          <a:off x="3954632" y="4091184"/>
                          <a:ext cx="1736180" cy="1131835"/>
                        </a:xfrm>
                        <a:prstGeom prst="rect">
                          <a:avLst/>
                        </a:prstGeom>
                        <a:ln w="3175">
                          <a:solidFill>
                            <a:prstClr val="ltGray"/>
                          </a:solidFill>
                        </a:ln>
                      </p166:spPr>
                    </psuz:zmPr>
                  </psuz:summaryZmObj>
                  <psuz:summaryZmObj sectionId="{A902D9E1-3190-4A5A-B0D6-4F24BC90D7CA}" scaleFactorY="94165">
                    <psuz:zmPr id="{FF1B0194-850B-4FB0-B8EC-97578DCA3806}" imageType="cover" transitionDur="1000">
                      <p166:blipFill xmlns:p166="http://schemas.microsoft.com/office/powerpoint/2016/6/main">
                        <a:blip r:embed="rId20"/>
                        <a:stretch>
                          <a:fillRect/>
                        </a:stretch>
                      </p166:blipFill>
                      <p166:spPr xmlns:p166="http://schemas.microsoft.com/office/powerpoint/2016/6/main">
                        <a:xfrm>
                          <a:off x="5770943" y="4091184"/>
                          <a:ext cx="1736180" cy="1131835"/>
                        </a:xfrm>
                        <a:prstGeom prst="rect">
                          <a:avLst/>
                        </a:prstGeom>
                        <a:ln w="3175">
                          <a:solidFill>
                            <a:prstClr val="ltGray"/>
                          </a:solidFill>
                        </a:ln>
                      </p166:spPr>
                    </psuz:zmPr>
                  </psuz:summaryZmObj>
                  <psuz:summaryZmObj sectionId="{A157ACF9-8595-4E28-A3D1-1DE8FD309CB6}" scaleFactorY="94165">
                    <psuz:zmPr id="{8F37E1DC-0C3C-461F-B09A-53773E9930DD}" imageType="cover" transitionDur="1000">
                      <p166:blipFill xmlns:p166="http://schemas.microsoft.com/office/powerpoint/2016/6/main">
                        <a:blip r:embed="rId21"/>
                        <a:stretch>
                          <a:fillRect/>
                        </a:stretch>
                      </p166:blipFill>
                      <p166:spPr xmlns:p166="http://schemas.microsoft.com/office/powerpoint/2016/6/main">
                        <a:xfrm>
                          <a:off x="7587254" y="4091184"/>
                          <a:ext cx="1736180" cy="1131835"/>
                        </a:xfrm>
                        <a:prstGeom prst="rect">
                          <a:avLst/>
                        </a:prstGeom>
                        <a:ln w="3175">
                          <a:solidFill>
                            <a:prstClr val="ltGray"/>
                          </a:solidFill>
                        </a:ln>
                      </p166:spPr>
                    </psuz:zmPr>
                  </psuz:summaryZmObj>
                  <psuz:gridLayout/>
                </psuz:summaryZm>
              </a:graphicData>
            </a:graphic>
          </p:graphicFrame>
        </mc:Choice>
        <mc:Fallback>
          <p:grpSp>
            <p:nvGrpSpPr>
              <p:cNvPr id="124" name="Sommario delle anteprime 123">
                <a:extLst>
                  <a:ext uri="{FF2B5EF4-FFF2-40B4-BE49-F238E27FC236}">
                    <a16:creationId xmlns:a16="http://schemas.microsoft.com/office/drawing/2014/main" id="{54F99D0F-C200-4089-855A-BA858FFDFA86}"/>
                  </a:ext>
                </a:extLst>
              </p:cNvPr>
              <p:cNvGrpSpPr>
                <a:grpSpLocks noGrp="1" noUngrp="1" noRot="1" noChangeAspect="1" noMove="1" noResize="1"/>
              </p:cNvGrpSpPr>
              <p:nvPr/>
            </p:nvGrpSpPr>
            <p:grpSpPr>
              <a:xfrm>
                <a:off x="248395" y="725202"/>
                <a:ext cx="9645445" cy="5467897"/>
                <a:chOff x="248395" y="725202"/>
                <a:chExt cx="9645445" cy="5467897"/>
              </a:xfrm>
            </p:grpSpPr>
            <p:pic>
              <p:nvPicPr>
                <p:cNvPr id="2" name="Immagine 2">
                  <a:hlinkClick r:id="rId22" action="ppaction://hlinksldjump"/>
                </p:cNvPr>
                <p:cNvPicPr>
                  <a:picLocks noSelect="1" noRot="1" noChangeAspect="1" noMove="1" noResize="1" noEditPoints="1" noAdjustHandles="1" noChangeArrowheads="1" noChangeShapeType="1"/>
                </p:cNvPicPr>
                <p:nvPr/>
              </p:nvPicPr>
              <p:blipFill>
                <a:blip r:embed="rId2"/>
                <a:stretch>
                  <a:fillRect/>
                </a:stretch>
              </p:blipFill>
              <p:spPr>
                <a:xfrm>
                  <a:off x="570405" y="970080"/>
                  <a:ext cx="1736180" cy="1131835"/>
                </a:xfrm>
                <a:prstGeom prst="rect">
                  <a:avLst/>
                </a:prstGeom>
                <a:ln w="3175">
                  <a:solidFill>
                    <a:prstClr val="ltGray"/>
                  </a:solidFill>
                </a:ln>
              </p:spPr>
            </p:pic>
            <p:pic>
              <p:nvPicPr>
                <p:cNvPr id="3" name="Immagine 3">
                  <a:hlinkClick r:id="rId23" action="ppaction://hlinksldjump"/>
                </p:cNvPr>
                <p:cNvPicPr>
                  <a:picLocks noSelect="1" noRot="1" noChangeAspect="1" noMove="1" noResize="1" noEditPoints="1" noAdjustHandles="1" noChangeArrowheads="1" noChangeShapeType="1"/>
                </p:cNvPicPr>
                <p:nvPr/>
              </p:nvPicPr>
              <p:blipFill>
                <a:blip r:embed="rId3"/>
                <a:stretch>
                  <a:fillRect/>
                </a:stretch>
              </p:blipFill>
              <p:spPr>
                <a:xfrm>
                  <a:off x="2386716" y="970080"/>
                  <a:ext cx="1736180" cy="1131835"/>
                </a:xfrm>
                <a:prstGeom prst="rect">
                  <a:avLst/>
                </a:prstGeom>
                <a:ln w="3175">
                  <a:solidFill>
                    <a:prstClr val="ltGray"/>
                  </a:solidFill>
                </a:ln>
              </p:spPr>
            </p:pic>
            <p:pic>
              <p:nvPicPr>
                <p:cNvPr id="4" name="Immagine 4">
                  <a:hlinkClick r:id="rId24" action="ppaction://hlinksldjump"/>
                </p:cNvPr>
                <p:cNvPicPr>
                  <a:picLocks noSelect="1" noRot="1" noChangeAspect="1" noMove="1" noResize="1" noEditPoints="1" noAdjustHandles="1" noChangeArrowheads="1" noChangeShapeType="1"/>
                </p:cNvPicPr>
                <p:nvPr/>
              </p:nvPicPr>
              <p:blipFill>
                <a:blip r:embed="rId4"/>
                <a:stretch>
                  <a:fillRect/>
                </a:stretch>
              </p:blipFill>
              <p:spPr>
                <a:xfrm>
                  <a:off x="4203027" y="970080"/>
                  <a:ext cx="1736180" cy="1131835"/>
                </a:xfrm>
                <a:prstGeom prst="rect">
                  <a:avLst/>
                </a:prstGeom>
                <a:ln w="3175">
                  <a:solidFill>
                    <a:prstClr val="ltGray"/>
                  </a:solidFill>
                </a:ln>
              </p:spPr>
            </p:pic>
            <p:pic>
              <p:nvPicPr>
                <p:cNvPr id="5" name="Immagine 5">
                  <a:hlinkClick r:id="rId25" action="ppaction://hlinksldjump"/>
                </p:cNvPr>
                <p:cNvPicPr>
                  <a:picLocks noSelect="1" noRot="1" noChangeAspect="1" noMove="1" noResize="1" noEditPoints="1" noAdjustHandles="1" noChangeArrowheads="1" noChangeShapeType="1"/>
                </p:cNvPicPr>
                <p:nvPr/>
              </p:nvPicPr>
              <p:blipFill>
                <a:blip r:embed="rId5"/>
                <a:stretch>
                  <a:fillRect/>
                </a:stretch>
              </p:blipFill>
              <p:spPr>
                <a:xfrm>
                  <a:off x="6019338" y="970080"/>
                  <a:ext cx="1736180" cy="1131835"/>
                </a:xfrm>
                <a:prstGeom prst="rect">
                  <a:avLst/>
                </a:prstGeom>
                <a:ln w="3175">
                  <a:solidFill>
                    <a:prstClr val="ltGray"/>
                  </a:solidFill>
                </a:ln>
              </p:spPr>
            </p:pic>
            <p:pic>
              <p:nvPicPr>
                <p:cNvPr id="6" name="Immagine 6">
                  <a:hlinkClick r:id="rId26" action="ppaction://hlinksldjump"/>
                </p:cNvPr>
                <p:cNvPicPr>
                  <a:picLocks noSelect="1" noRot="1" noChangeAspect="1" noMove="1" noResize="1" noEditPoints="1" noAdjustHandles="1" noChangeArrowheads="1" noChangeShapeType="1"/>
                </p:cNvPicPr>
                <p:nvPr/>
              </p:nvPicPr>
              <p:blipFill>
                <a:blip r:embed="rId6"/>
                <a:stretch>
                  <a:fillRect/>
                </a:stretch>
              </p:blipFill>
              <p:spPr>
                <a:xfrm>
                  <a:off x="7835649" y="970080"/>
                  <a:ext cx="1736180" cy="1131835"/>
                </a:xfrm>
                <a:prstGeom prst="rect">
                  <a:avLst/>
                </a:prstGeom>
                <a:ln w="3175">
                  <a:solidFill>
                    <a:prstClr val="ltGray"/>
                  </a:solidFill>
                </a:ln>
              </p:spPr>
            </p:pic>
            <p:pic>
              <p:nvPicPr>
                <p:cNvPr id="7" name="Immagine 7">
                  <a:hlinkClick r:id="rId27" action="ppaction://hlinksldjump"/>
                </p:cNvPr>
                <p:cNvPicPr>
                  <a:picLocks noSelect="1" noRot="1" noChangeAspect="1" noMove="1" noResize="1" noEditPoints="1" noAdjustHandles="1" noChangeArrowheads="1" noChangeShapeType="1"/>
                </p:cNvPicPr>
                <p:nvPr/>
              </p:nvPicPr>
              <p:blipFill>
                <a:blip r:embed="rId7"/>
                <a:stretch>
                  <a:fillRect/>
                </a:stretch>
              </p:blipFill>
              <p:spPr>
                <a:xfrm>
                  <a:off x="570405" y="2252182"/>
                  <a:ext cx="1736180" cy="1131835"/>
                </a:xfrm>
                <a:prstGeom prst="rect">
                  <a:avLst/>
                </a:prstGeom>
                <a:ln w="3175">
                  <a:solidFill>
                    <a:prstClr val="ltGray"/>
                  </a:solidFill>
                </a:ln>
              </p:spPr>
            </p:pic>
            <p:pic>
              <p:nvPicPr>
                <p:cNvPr id="8" name="Immagine 8">
                  <a:hlinkClick r:id="rId28" action="ppaction://hlinksldjump"/>
                </p:cNvPr>
                <p:cNvPicPr>
                  <a:picLocks noSelect="1" noRot="1" noChangeAspect="1" noMove="1" noResize="1" noEditPoints="1" noAdjustHandles="1" noChangeArrowheads="1" noChangeShapeType="1"/>
                </p:cNvPicPr>
                <p:nvPr/>
              </p:nvPicPr>
              <p:blipFill>
                <a:blip r:embed="rId8"/>
                <a:stretch>
                  <a:fillRect/>
                </a:stretch>
              </p:blipFill>
              <p:spPr>
                <a:xfrm>
                  <a:off x="2386716" y="2252182"/>
                  <a:ext cx="1736180" cy="1131835"/>
                </a:xfrm>
                <a:prstGeom prst="rect">
                  <a:avLst/>
                </a:prstGeom>
                <a:ln w="3175">
                  <a:solidFill>
                    <a:prstClr val="ltGray"/>
                  </a:solidFill>
                </a:ln>
              </p:spPr>
            </p:pic>
            <p:pic>
              <p:nvPicPr>
                <p:cNvPr id="9" name="Immagine 9">
                  <a:hlinkClick r:id="rId29" action="ppaction://hlinksldjump"/>
                </p:cNvPr>
                <p:cNvPicPr>
                  <a:picLocks noSelect="1" noRot="1" noChangeAspect="1" noMove="1" noResize="1" noEditPoints="1" noAdjustHandles="1" noChangeArrowheads="1" noChangeShapeType="1"/>
                </p:cNvPicPr>
                <p:nvPr/>
              </p:nvPicPr>
              <p:blipFill>
                <a:blip r:embed="rId9"/>
                <a:stretch>
                  <a:fillRect/>
                </a:stretch>
              </p:blipFill>
              <p:spPr>
                <a:xfrm>
                  <a:off x="4203027" y="2252182"/>
                  <a:ext cx="1736180" cy="1131835"/>
                </a:xfrm>
                <a:prstGeom prst="rect">
                  <a:avLst/>
                </a:prstGeom>
                <a:ln w="3175">
                  <a:solidFill>
                    <a:prstClr val="ltGray"/>
                  </a:solidFill>
                </a:ln>
              </p:spPr>
            </p:pic>
            <p:pic>
              <p:nvPicPr>
                <p:cNvPr id="10" name="Immagine 10">
                  <a:hlinkClick r:id="rId30" action="ppaction://hlinksldjump"/>
                </p:cNvPr>
                <p:cNvPicPr>
                  <a:picLocks noSelect="1" noRot="1" noChangeAspect="1" noMove="1" noResize="1" noEditPoints="1" noAdjustHandles="1" noChangeArrowheads="1" noChangeShapeType="1"/>
                </p:cNvPicPr>
                <p:nvPr/>
              </p:nvPicPr>
              <p:blipFill>
                <a:blip r:embed="rId10"/>
                <a:stretch>
                  <a:fillRect/>
                </a:stretch>
              </p:blipFill>
              <p:spPr>
                <a:xfrm>
                  <a:off x="6019338" y="2252182"/>
                  <a:ext cx="1736180" cy="1131835"/>
                </a:xfrm>
                <a:prstGeom prst="rect">
                  <a:avLst/>
                </a:prstGeom>
                <a:ln w="3175">
                  <a:solidFill>
                    <a:prstClr val="ltGray"/>
                  </a:solidFill>
                </a:ln>
              </p:spPr>
            </p:pic>
            <p:pic>
              <p:nvPicPr>
                <p:cNvPr id="11" name="Immagine 11">
                  <a:hlinkClick r:id="rId31" action="ppaction://hlinksldjump"/>
                </p:cNvPr>
                <p:cNvPicPr>
                  <a:picLocks noSelect="1" noRot="1" noChangeAspect="1" noMove="1" noResize="1" noEditPoints="1" noAdjustHandles="1" noChangeArrowheads="1" noChangeShapeType="1"/>
                </p:cNvPicPr>
                <p:nvPr/>
              </p:nvPicPr>
              <p:blipFill>
                <a:blip r:embed="rId11"/>
                <a:stretch>
                  <a:fillRect/>
                </a:stretch>
              </p:blipFill>
              <p:spPr>
                <a:xfrm>
                  <a:off x="7835649" y="2252182"/>
                  <a:ext cx="1736180" cy="1131835"/>
                </a:xfrm>
                <a:prstGeom prst="rect">
                  <a:avLst/>
                </a:prstGeom>
                <a:ln w="3175">
                  <a:solidFill>
                    <a:prstClr val="ltGray"/>
                  </a:solidFill>
                </a:ln>
              </p:spPr>
            </p:pic>
            <p:pic>
              <p:nvPicPr>
                <p:cNvPr id="12" name="Immagine 12">
                  <a:hlinkClick r:id="rId32" action="ppaction://hlinksldjump"/>
                </p:cNvPr>
                <p:cNvPicPr>
                  <a:picLocks noSelect="1" noRot="1" noChangeAspect="1" noMove="1" noResize="1" noEditPoints="1" noAdjustHandles="1" noChangeArrowheads="1" noChangeShapeType="1"/>
                </p:cNvPicPr>
                <p:nvPr/>
              </p:nvPicPr>
              <p:blipFill>
                <a:blip r:embed="rId12"/>
                <a:stretch>
                  <a:fillRect/>
                </a:stretch>
              </p:blipFill>
              <p:spPr>
                <a:xfrm>
                  <a:off x="570405" y="3534284"/>
                  <a:ext cx="1736180" cy="1131835"/>
                </a:xfrm>
                <a:prstGeom prst="rect">
                  <a:avLst/>
                </a:prstGeom>
                <a:ln w="3175">
                  <a:solidFill>
                    <a:prstClr val="ltGray"/>
                  </a:solidFill>
                </a:ln>
              </p:spPr>
            </p:pic>
            <p:pic>
              <p:nvPicPr>
                <p:cNvPr id="13" name="Immagine 13">
                  <a:hlinkClick r:id="rId33" action="ppaction://hlinksldjump"/>
                </p:cNvPr>
                <p:cNvPicPr>
                  <a:picLocks noSelect="1" noRot="1" noChangeAspect="1" noMove="1" noResize="1" noEditPoints="1" noAdjustHandles="1" noChangeArrowheads="1" noChangeShapeType="1"/>
                </p:cNvPicPr>
                <p:nvPr/>
              </p:nvPicPr>
              <p:blipFill>
                <a:blip r:embed="rId13"/>
                <a:stretch>
                  <a:fillRect/>
                </a:stretch>
              </p:blipFill>
              <p:spPr>
                <a:xfrm>
                  <a:off x="2386716" y="3534284"/>
                  <a:ext cx="1736180" cy="1131835"/>
                </a:xfrm>
                <a:prstGeom prst="rect">
                  <a:avLst/>
                </a:prstGeom>
                <a:ln w="3175">
                  <a:solidFill>
                    <a:prstClr val="ltGray"/>
                  </a:solidFill>
                </a:ln>
              </p:spPr>
            </p:pic>
            <p:pic>
              <p:nvPicPr>
                <p:cNvPr id="14" name="Immagine 14">
                  <a:hlinkClick r:id="rId34" action="ppaction://hlinksldjump"/>
                </p:cNvPr>
                <p:cNvPicPr>
                  <a:picLocks noSelect="1" noRot="1" noChangeAspect="1" noMove="1" noResize="1" noEditPoints="1" noAdjustHandles="1" noChangeArrowheads="1" noChangeShapeType="1"/>
                </p:cNvPicPr>
                <p:nvPr/>
              </p:nvPicPr>
              <p:blipFill>
                <a:blip r:embed="rId14"/>
                <a:stretch>
                  <a:fillRect/>
                </a:stretch>
              </p:blipFill>
              <p:spPr>
                <a:xfrm>
                  <a:off x="4203027" y="3534284"/>
                  <a:ext cx="1736180" cy="1131835"/>
                </a:xfrm>
                <a:prstGeom prst="rect">
                  <a:avLst/>
                </a:prstGeom>
                <a:ln w="3175">
                  <a:solidFill>
                    <a:prstClr val="ltGray"/>
                  </a:solidFill>
                </a:ln>
              </p:spPr>
            </p:pic>
            <p:pic>
              <p:nvPicPr>
                <p:cNvPr id="15" name="Immagine 15">
                  <a:hlinkClick r:id="rId35" action="ppaction://hlinksldjump"/>
                </p:cNvPr>
                <p:cNvPicPr>
                  <a:picLocks noSelect="1" noRot="1" noChangeAspect="1" noMove="1" noResize="1" noEditPoints="1" noAdjustHandles="1" noChangeArrowheads="1" noChangeShapeType="1"/>
                </p:cNvPicPr>
                <p:nvPr/>
              </p:nvPicPr>
              <p:blipFill>
                <a:blip r:embed="rId15"/>
                <a:stretch>
                  <a:fillRect/>
                </a:stretch>
              </p:blipFill>
              <p:spPr>
                <a:xfrm>
                  <a:off x="6019338" y="3534284"/>
                  <a:ext cx="1736180" cy="1131835"/>
                </a:xfrm>
                <a:prstGeom prst="rect">
                  <a:avLst/>
                </a:prstGeom>
                <a:ln w="3175">
                  <a:solidFill>
                    <a:prstClr val="ltGray"/>
                  </a:solidFill>
                </a:ln>
              </p:spPr>
            </p:pic>
            <p:pic>
              <p:nvPicPr>
                <p:cNvPr id="16" name="Immagine 16">
                  <a:hlinkClick r:id="rId36" action="ppaction://hlinksldjump"/>
                </p:cNvPr>
                <p:cNvPicPr>
                  <a:picLocks noSelect="1" noRot="1" noChangeAspect="1" noMove="1" noResize="1" noEditPoints="1" noAdjustHandles="1" noChangeArrowheads="1" noChangeShapeType="1"/>
                </p:cNvPicPr>
                <p:nvPr/>
              </p:nvPicPr>
              <p:blipFill>
                <a:blip r:embed="rId16"/>
                <a:stretch>
                  <a:fillRect/>
                </a:stretch>
              </p:blipFill>
              <p:spPr>
                <a:xfrm>
                  <a:off x="7835649" y="3534284"/>
                  <a:ext cx="1736180" cy="1131835"/>
                </a:xfrm>
                <a:prstGeom prst="rect">
                  <a:avLst/>
                </a:prstGeom>
                <a:ln w="3175">
                  <a:solidFill>
                    <a:prstClr val="ltGray"/>
                  </a:solidFill>
                </a:ln>
              </p:spPr>
            </p:pic>
            <p:pic>
              <p:nvPicPr>
                <p:cNvPr id="17" name="Immagine 17">
                  <a:hlinkClick r:id="rId37" action="ppaction://hlinksldjump"/>
                </p:cNvPr>
                <p:cNvPicPr>
                  <a:picLocks noSelect="1" noRot="1" noChangeAspect="1" noMove="1" noResize="1" noEditPoints="1" noAdjustHandles="1" noChangeArrowheads="1" noChangeShapeType="1"/>
                </p:cNvPicPr>
                <p:nvPr/>
              </p:nvPicPr>
              <p:blipFill>
                <a:blip r:embed="rId17"/>
                <a:stretch>
                  <a:fillRect/>
                </a:stretch>
              </p:blipFill>
              <p:spPr>
                <a:xfrm>
                  <a:off x="570405" y="4816386"/>
                  <a:ext cx="1736180" cy="1131835"/>
                </a:xfrm>
                <a:prstGeom prst="rect">
                  <a:avLst/>
                </a:prstGeom>
                <a:ln w="3175">
                  <a:solidFill>
                    <a:prstClr val="ltGray"/>
                  </a:solidFill>
                </a:ln>
              </p:spPr>
            </p:pic>
            <p:pic>
              <p:nvPicPr>
                <p:cNvPr id="18" name="Immagine 18">
                  <a:hlinkClick r:id="rId38" action="ppaction://hlinksldjump"/>
                </p:cNvPr>
                <p:cNvPicPr>
                  <a:picLocks noSelect="1" noRot="1" noChangeAspect="1" noMove="1" noResize="1" noEditPoints="1" noAdjustHandles="1" noChangeArrowheads="1" noChangeShapeType="1"/>
                </p:cNvPicPr>
                <p:nvPr/>
              </p:nvPicPr>
              <p:blipFill>
                <a:blip r:embed="rId18"/>
                <a:stretch>
                  <a:fillRect/>
                </a:stretch>
              </p:blipFill>
              <p:spPr>
                <a:xfrm>
                  <a:off x="2386716" y="4816386"/>
                  <a:ext cx="1736180" cy="1131835"/>
                </a:xfrm>
                <a:prstGeom prst="rect">
                  <a:avLst/>
                </a:prstGeom>
                <a:ln w="3175">
                  <a:solidFill>
                    <a:prstClr val="ltGray"/>
                  </a:solidFill>
                </a:ln>
              </p:spPr>
            </p:pic>
            <p:pic>
              <p:nvPicPr>
                <p:cNvPr id="19" name="Immagine 19">
                  <a:hlinkClick r:id="rId39" action="ppaction://hlinksldjump"/>
                </p:cNvPr>
                <p:cNvPicPr>
                  <a:picLocks noSelect="1" noRot="1" noChangeAspect="1" noMove="1" noResize="1" noEditPoints="1" noAdjustHandles="1" noChangeArrowheads="1" noChangeShapeType="1"/>
                </p:cNvPicPr>
                <p:nvPr/>
              </p:nvPicPr>
              <p:blipFill>
                <a:blip r:embed="rId19"/>
                <a:stretch>
                  <a:fillRect/>
                </a:stretch>
              </p:blipFill>
              <p:spPr>
                <a:xfrm>
                  <a:off x="4203027" y="4816386"/>
                  <a:ext cx="1736180" cy="1131835"/>
                </a:xfrm>
                <a:prstGeom prst="rect">
                  <a:avLst/>
                </a:prstGeom>
                <a:ln w="3175">
                  <a:solidFill>
                    <a:prstClr val="ltGray"/>
                  </a:solidFill>
                </a:ln>
              </p:spPr>
            </p:pic>
            <p:pic>
              <p:nvPicPr>
                <p:cNvPr id="20" name="Immagine 20">
                  <a:hlinkClick r:id="rId40" action="ppaction://hlinksldjump"/>
                </p:cNvPr>
                <p:cNvPicPr>
                  <a:picLocks noSelect="1" noRot="1" noChangeAspect="1" noMove="1" noResize="1" noEditPoints="1" noAdjustHandles="1" noChangeArrowheads="1" noChangeShapeType="1"/>
                </p:cNvPicPr>
                <p:nvPr/>
              </p:nvPicPr>
              <p:blipFill>
                <a:blip r:embed="rId20"/>
                <a:stretch>
                  <a:fillRect/>
                </a:stretch>
              </p:blipFill>
              <p:spPr>
                <a:xfrm>
                  <a:off x="6019338" y="4816386"/>
                  <a:ext cx="1736180" cy="1131835"/>
                </a:xfrm>
                <a:prstGeom prst="rect">
                  <a:avLst/>
                </a:prstGeom>
                <a:ln w="3175">
                  <a:solidFill>
                    <a:prstClr val="ltGray"/>
                  </a:solidFill>
                </a:ln>
              </p:spPr>
            </p:pic>
            <p:pic>
              <p:nvPicPr>
                <p:cNvPr id="21" name="Immagine 21">
                  <a:hlinkClick r:id="rId41" action="ppaction://hlinksldjump"/>
                </p:cNvPr>
                <p:cNvPicPr>
                  <a:picLocks noSelect="1" noRot="1" noChangeAspect="1" noMove="1" noResize="1" noEditPoints="1" noAdjustHandles="1" noChangeArrowheads="1" noChangeShapeType="1"/>
                </p:cNvPicPr>
                <p:nvPr/>
              </p:nvPicPr>
              <p:blipFill>
                <a:blip r:embed="rId21"/>
                <a:stretch>
                  <a:fillRect/>
                </a:stretch>
              </p:blipFill>
              <p:spPr>
                <a:xfrm>
                  <a:off x="7835649" y="4816386"/>
                  <a:ext cx="1736180" cy="1131835"/>
                </a:xfrm>
                <a:prstGeom prst="rect">
                  <a:avLst/>
                </a:prstGeom>
                <a:ln w="3175">
                  <a:solidFill>
                    <a:prstClr val="ltGray"/>
                  </a:solidFill>
                </a:ln>
              </p:spPr>
            </p:pic>
          </p:grpSp>
        </mc:Fallback>
      </mc:AlternateContent>
      <p:sp>
        <p:nvSpPr>
          <p:cNvPr id="125" name="CasellaDiTesto 124">
            <a:extLst>
              <a:ext uri="{FF2B5EF4-FFF2-40B4-BE49-F238E27FC236}">
                <a16:creationId xmlns:a16="http://schemas.microsoft.com/office/drawing/2014/main" id="{8CACE4FE-EB75-42BB-871C-0EB85A55186E}"/>
              </a:ext>
            </a:extLst>
          </p:cNvPr>
          <p:cNvSpPr txBox="1"/>
          <p:nvPr/>
        </p:nvSpPr>
        <p:spPr>
          <a:xfrm>
            <a:off x="120072" y="-2423"/>
            <a:ext cx="9785927" cy="769441"/>
          </a:xfrm>
          <a:prstGeom prst="rect">
            <a:avLst/>
          </a:prstGeom>
          <a:noFill/>
        </p:spPr>
        <p:txBody>
          <a:bodyPr wrap="square" rtlCol="0">
            <a:spAutoFit/>
          </a:bodyPr>
          <a:lstStyle/>
          <a:p>
            <a:pPr algn="ctr"/>
            <a:r>
              <a:rPr lang="it-IT" sz="2400" b="1" dirty="0">
                <a:solidFill>
                  <a:srgbClr val="E51315"/>
                </a:solidFill>
              </a:rPr>
              <a:t>SOMMARIO </a:t>
            </a:r>
          </a:p>
          <a:p>
            <a:pPr algn="ctr"/>
            <a:r>
              <a:rPr lang="it-IT" sz="2000" dirty="0">
                <a:solidFill>
                  <a:schemeClr val="tx1">
                    <a:lumMod val="65000"/>
                    <a:lumOff val="35000"/>
                  </a:schemeClr>
                </a:solidFill>
              </a:rPr>
              <a:t>clicca sul nome del progetto per saperne di più</a:t>
            </a:r>
          </a:p>
        </p:txBody>
      </p:sp>
    </p:spTree>
    <p:extLst>
      <p:ext uri="{BB962C8B-B14F-4D97-AF65-F5344CB8AC3E}">
        <p14:creationId xmlns:p14="http://schemas.microsoft.com/office/powerpoint/2010/main" val="16903735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4"/>
          <p:cNvSpPr/>
          <p:nvPr/>
        </p:nvSpPr>
        <p:spPr>
          <a:xfrm>
            <a:off x="-73742" y="116632"/>
            <a:ext cx="9997585" cy="5157192"/>
          </a:xfrm>
          <a:prstGeom prst="rect">
            <a:avLst/>
          </a:prstGeom>
          <a:solidFill>
            <a:srgbClr val="DDD9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5" name="Google Shape;75;p4"/>
          <p:cNvSpPr txBox="1"/>
          <p:nvPr/>
        </p:nvSpPr>
        <p:spPr>
          <a:xfrm>
            <a:off x="2963161" y="2158409"/>
            <a:ext cx="1846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6" name="Google Shape;76;p4"/>
          <p:cNvSpPr txBox="1"/>
          <p:nvPr/>
        </p:nvSpPr>
        <p:spPr>
          <a:xfrm>
            <a:off x="4520952" y="1294889"/>
            <a:ext cx="5319712" cy="20005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it-IT" sz="2800" b="1" i="0" u="none" strike="noStrike" cap="none" dirty="0">
                <a:solidFill>
                  <a:srgbClr val="E51315"/>
                </a:solidFill>
                <a:latin typeface="Arial"/>
                <a:ea typeface="Arial"/>
                <a:cs typeface="Arial"/>
                <a:sym typeface="Arial"/>
              </a:rPr>
              <a:t>AVANZAMENTO </a:t>
            </a:r>
            <a:endParaRPr sz="2800" b="1" i="0" u="none" strike="noStrike" cap="none" dirty="0">
              <a:solidFill>
                <a:srgbClr val="E51315"/>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200"/>
              <a:buFont typeface="Arial"/>
              <a:buNone/>
            </a:pPr>
            <a:r>
              <a:rPr lang="it-IT" sz="2400" b="0" i="0" u="none" strike="noStrike" cap="none" dirty="0">
                <a:solidFill>
                  <a:srgbClr val="7F7F7F"/>
                </a:solidFill>
                <a:latin typeface="Arial"/>
                <a:ea typeface="Arial"/>
                <a:cs typeface="Arial"/>
                <a:sym typeface="Arial"/>
              </a:rPr>
              <a:t>GENNAIO 20</a:t>
            </a:r>
            <a:r>
              <a:rPr lang="it-IT" sz="2400" dirty="0">
                <a:solidFill>
                  <a:srgbClr val="7F7F7F"/>
                </a:solidFill>
              </a:rPr>
              <a:t>20</a:t>
            </a:r>
            <a:r>
              <a:rPr lang="it-IT" sz="2400" b="0" i="0" u="none" strike="noStrike" cap="none" dirty="0">
                <a:solidFill>
                  <a:srgbClr val="7F7F7F"/>
                </a:solidFill>
                <a:latin typeface="Arial"/>
                <a:ea typeface="Arial"/>
                <a:cs typeface="Arial"/>
                <a:sym typeface="Arial"/>
              </a:rPr>
              <a:t> - </a:t>
            </a:r>
            <a:r>
              <a:rPr lang="it-IT" sz="2400" dirty="0">
                <a:solidFill>
                  <a:srgbClr val="7F7F7F"/>
                </a:solidFill>
              </a:rPr>
              <a:t>DICEMBRE</a:t>
            </a:r>
            <a:r>
              <a:rPr lang="it-IT" sz="2400" b="0" i="0" u="none" strike="noStrike" cap="none" dirty="0">
                <a:solidFill>
                  <a:srgbClr val="7F7F7F"/>
                </a:solidFill>
                <a:latin typeface="Arial"/>
                <a:ea typeface="Arial"/>
                <a:cs typeface="Arial"/>
                <a:sym typeface="Arial"/>
              </a:rPr>
              <a:t> 2020</a:t>
            </a:r>
            <a:endParaRPr sz="16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200"/>
              <a:buFont typeface="Arial"/>
              <a:buNone/>
            </a:pPr>
            <a:endParaRPr sz="2400" b="1" i="1" u="none" strike="noStrike" cap="none" dirty="0">
              <a:solidFill>
                <a:srgbClr val="CC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200"/>
              <a:buFont typeface="Arial"/>
              <a:buNone/>
            </a:pPr>
            <a:endParaRPr sz="2400" b="1" i="1" u="none" strike="noStrike" cap="none" dirty="0">
              <a:solidFill>
                <a:srgbClr val="CC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200"/>
              <a:buFont typeface="Arial"/>
              <a:buNone/>
            </a:pPr>
            <a:endParaRPr sz="2400" b="1" i="1" u="none" strike="noStrike" cap="none" dirty="0">
              <a:solidFill>
                <a:srgbClr val="CC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6" descr="mappappt.png"/>
          <p:cNvPicPr preferRelativeResize="0"/>
          <p:nvPr/>
        </p:nvPicPr>
        <p:blipFill rotWithShape="1">
          <a:blip r:embed="rId3">
            <a:alphaModFix/>
          </a:blip>
          <a:srcRect l="25368" t="8799" r="20384" b="30859"/>
          <a:stretch/>
        </p:blipFill>
        <p:spPr>
          <a:xfrm>
            <a:off x="455706" y="4753590"/>
            <a:ext cx="1277470" cy="1140798"/>
          </a:xfrm>
          <a:prstGeom prst="rect">
            <a:avLst/>
          </a:prstGeom>
          <a:noFill/>
          <a:ln>
            <a:noFill/>
          </a:ln>
        </p:spPr>
      </p:pic>
      <p:sp>
        <p:nvSpPr>
          <p:cNvPr id="102" name="Google Shape;102;p6"/>
          <p:cNvSpPr/>
          <p:nvPr/>
        </p:nvSpPr>
        <p:spPr>
          <a:xfrm>
            <a:off x="416496" y="0"/>
            <a:ext cx="9489504" cy="3254673"/>
          </a:xfrm>
          <a:prstGeom prst="rect">
            <a:avLst/>
          </a:prstGeom>
          <a:solidFill>
            <a:srgbClr val="DDD9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3" name="Google Shape;103;p6"/>
          <p:cNvSpPr txBox="1"/>
          <p:nvPr/>
        </p:nvSpPr>
        <p:spPr>
          <a:xfrm>
            <a:off x="5297853" y="3631084"/>
            <a:ext cx="4254135" cy="2462212"/>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100"/>
              <a:buFont typeface="Arial"/>
              <a:buNone/>
            </a:pPr>
            <a:r>
              <a:rPr lang="it-IT" sz="1100" b="0" i="0" u="none" strike="noStrike" cap="none" dirty="0">
                <a:solidFill>
                  <a:schemeClr val="dk1"/>
                </a:solidFill>
                <a:latin typeface="Arial"/>
                <a:ea typeface="Arial"/>
                <a:cs typeface="Arial"/>
                <a:sym typeface="Arial"/>
              </a:rPr>
              <a:t>Ospita le piccole imprese artigiane del territorio, riattivando così il tessuto socio-economico della zona. La </a:t>
            </a:r>
            <a:r>
              <a:rPr lang="it-IT" sz="1100" b="1" i="0" u="none" strike="noStrike" cap="none" dirty="0">
                <a:solidFill>
                  <a:schemeClr val="dk1"/>
                </a:solidFill>
                <a:latin typeface="Arial"/>
                <a:ea typeface="Arial"/>
                <a:cs typeface="Arial"/>
                <a:sym typeface="Arial"/>
              </a:rPr>
              <a:t>Cittadella delle Attività Produttive</a:t>
            </a:r>
            <a:r>
              <a:rPr lang="it-IT" sz="1100" b="0" i="0" u="none" strike="noStrike" cap="none" dirty="0">
                <a:solidFill>
                  <a:schemeClr val="dk1"/>
                </a:solidFill>
                <a:latin typeface="Arial"/>
                <a:ea typeface="Arial"/>
                <a:cs typeface="Arial"/>
                <a:sym typeface="Arial"/>
              </a:rPr>
              <a:t>, realizzata in collaborazione con CNA Picena, </a:t>
            </a:r>
            <a:r>
              <a:rPr lang="it-IT" sz="1100" b="1" i="0" u="none" strike="noStrike" cap="none" dirty="0">
                <a:solidFill>
                  <a:schemeClr val="dk1"/>
                </a:solidFill>
                <a:latin typeface="Arial"/>
                <a:ea typeface="Arial"/>
                <a:cs typeface="Arial"/>
                <a:sym typeface="Arial"/>
              </a:rPr>
              <a:t>ha rappresentato</a:t>
            </a:r>
            <a:r>
              <a:rPr lang="it-IT" sz="1100" b="1" i="1" u="none" strike="noStrike" cap="none" dirty="0">
                <a:solidFill>
                  <a:schemeClr val="dk1"/>
                </a:solidFill>
                <a:latin typeface="Arial"/>
                <a:ea typeface="Arial"/>
                <a:cs typeface="Arial"/>
                <a:sym typeface="Arial"/>
              </a:rPr>
              <a:t> </a:t>
            </a:r>
            <a:r>
              <a:rPr lang="it-IT" sz="1100" b="1" i="0" u="none" strike="noStrike" cap="none" dirty="0">
                <a:solidFill>
                  <a:schemeClr val="dk1"/>
                </a:solidFill>
                <a:latin typeface="Arial"/>
                <a:ea typeface="Arial"/>
                <a:cs typeface="Arial"/>
                <a:sym typeface="Arial"/>
              </a:rPr>
              <a:t>il primo vero segnale di ripartenza</a:t>
            </a:r>
            <a:r>
              <a:rPr lang="it-IT" sz="1100" b="0" i="0" u="none" strike="noStrike" cap="none" dirty="0">
                <a:solidFill>
                  <a:schemeClr val="dk1"/>
                </a:solidFill>
                <a:latin typeface="Arial"/>
                <a:ea typeface="Arial"/>
                <a:cs typeface="Arial"/>
                <a:sym typeface="Arial"/>
              </a:rPr>
              <a:t> in un territorio che rischiava di sparire. </a:t>
            </a:r>
            <a:endParaRPr sz="1100" b="0" i="0" u="none" strike="noStrike" cap="none" dirty="0">
              <a:solidFill>
                <a:schemeClr val="dk1"/>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100"/>
              <a:buFont typeface="Arial"/>
              <a:buNone/>
            </a:pPr>
            <a:endParaRPr sz="1100" b="0" i="0" u="none" strike="noStrike" cap="none" dirty="0">
              <a:solidFill>
                <a:schemeClr val="dk1"/>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100"/>
              <a:buFont typeface="Arial"/>
              <a:buNone/>
            </a:pPr>
            <a:r>
              <a:rPr lang="it-IT" sz="1100" b="0" i="0" u="none" strike="noStrike" cap="none" dirty="0">
                <a:solidFill>
                  <a:schemeClr val="dk1"/>
                </a:solidFill>
                <a:latin typeface="Arial"/>
                <a:ea typeface="Arial"/>
                <a:cs typeface="Arial"/>
                <a:sym typeface="Arial"/>
              </a:rPr>
              <a:t>Un nuovo inizio anche per i residenti che hanno di nuovo servizi e negozi a disposizione, oltre a </a:t>
            </a:r>
            <a:r>
              <a:rPr lang="it-IT" sz="1100" b="1" i="0" u="none" strike="noStrike" cap="none" dirty="0">
                <a:solidFill>
                  <a:schemeClr val="dk1"/>
                </a:solidFill>
                <a:latin typeface="Arial"/>
                <a:ea typeface="Arial"/>
                <a:cs typeface="Arial"/>
                <a:sym typeface="Arial"/>
              </a:rPr>
              <a:t>un presidio permanente della Croce Rossa Italiana </a:t>
            </a:r>
            <a:r>
              <a:rPr lang="it-IT" sz="1100" b="0" i="0" u="none" strike="noStrike" cap="none" dirty="0">
                <a:solidFill>
                  <a:schemeClr val="dk1"/>
                </a:solidFill>
                <a:latin typeface="Arial"/>
                <a:ea typeface="Arial"/>
                <a:cs typeface="Arial"/>
                <a:sym typeface="Arial"/>
              </a:rPr>
              <a:t>che fornisce supporto sanitario e psicologico. Tutto nella massima sicurezza: la struttura è infatti realizzata con materiali leggeri e in grado di garantire alti standard antisismici, un basso impatto ambientale e un’alta efficienza energetica.</a:t>
            </a:r>
            <a:endParaRPr sz="1400" b="0"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100"/>
              <a:buFont typeface="Arial"/>
              <a:buNone/>
            </a:pPr>
            <a:r>
              <a:rPr lang="it-IT" sz="1100" b="1" i="0" u="none" strike="noStrike" cap="none" dirty="0">
                <a:solidFill>
                  <a:schemeClr val="dk1"/>
                </a:solidFill>
                <a:latin typeface="Arial"/>
                <a:ea typeface="Arial"/>
                <a:cs typeface="Arial"/>
                <a:sym typeface="Arial"/>
              </a:rPr>
              <a:t>L’opera è stata inaugurata il 28 aprile 2018.</a:t>
            </a:r>
            <a:endParaRPr sz="1400" b="0" i="0" u="none" strike="noStrike" cap="none" dirty="0">
              <a:solidFill>
                <a:srgbClr val="000000"/>
              </a:solidFill>
              <a:latin typeface="Arial"/>
              <a:ea typeface="Arial"/>
              <a:cs typeface="Arial"/>
              <a:sym typeface="Arial"/>
            </a:endParaRPr>
          </a:p>
        </p:txBody>
      </p:sp>
      <p:sp>
        <p:nvSpPr>
          <p:cNvPr id="104" name="Google Shape;104;p6"/>
          <p:cNvSpPr txBox="1"/>
          <p:nvPr/>
        </p:nvSpPr>
        <p:spPr>
          <a:xfrm>
            <a:off x="416496" y="3573016"/>
            <a:ext cx="5107457"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it-IT" sz="2800" b="1" i="0" u="none" strike="noStrike" cap="none" dirty="0">
                <a:solidFill>
                  <a:srgbClr val="DA001A"/>
                </a:solidFill>
                <a:latin typeface="Arial"/>
                <a:ea typeface="Arial"/>
                <a:cs typeface="Arial"/>
                <a:sym typeface="Arial"/>
              </a:rPr>
              <a:t>ARQUATA DEL TRONTO </a:t>
            </a:r>
            <a:endParaRPr sz="2800" b="1" i="0" u="none" strike="noStrike" cap="none" dirty="0">
              <a:solidFill>
                <a:srgbClr val="DA001A"/>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200"/>
              <a:buFont typeface="Arial"/>
              <a:buNone/>
            </a:pPr>
            <a:r>
              <a:rPr lang="it-IT" sz="2200" b="0" i="0" u="none" strike="noStrike" cap="none" dirty="0">
                <a:solidFill>
                  <a:srgbClr val="7F7F7F"/>
                </a:solidFill>
                <a:latin typeface="Arial"/>
                <a:ea typeface="Arial"/>
                <a:cs typeface="Arial"/>
                <a:sym typeface="Arial"/>
              </a:rPr>
              <a:t>CITTADELLA DELLE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200"/>
              <a:buFont typeface="Arial"/>
              <a:buNone/>
            </a:pPr>
            <a:r>
              <a:rPr lang="it-IT" sz="2200" b="0" i="0" u="none" strike="noStrike" cap="none" dirty="0">
                <a:solidFill>
                  <a:srgbClr val="7F7F7F"/>
                </a:solidFill>
                <a:latin typeface="Arial"/>
                <a:ea typeface="Arial"/>
                <a:cs typeface="Arial"/>
                <a:sym typeface="Arial"/>
              </a:rPr>
              <a:t>ATTIVITÀ PRODUTTIVE</a:t>
            </a:r>
            <a:endParaRPr sz="2200" b="0" i="1" u="none" strike="noStrike" cap="none" dirty="0">
              <a:solidFill>
                <a:srgbClr val="7F7F7F"/>
              </a:solidFill>
              <a:latin typeface="Arial"/>
              <a:ea typeface="Arial"/>
              <a:cs typeface="Arial"/>
              <a:sym typeface="Arial"/>
            </a:endParaRPr>
          </a:p>
        </p:txBody>
      </p:sp>
      <p:pic>
        <p:nvPicPr>
          <p:cNvPr id="105" name="Google Shape;105;p6"/>
          <p:cNvPicPr preferRelativeResize="0"/>
          <p:nvPr/>
        </p:nvPicPr>
        <p:blipFill rotWithShape="1">
          <a:blip r:embed="rId4">
            <a:alphaModFix/>
          </a:blip>
          <a:srcRect l="688" t="31882" r="-19" b="27977"/>
          <a:stretch/>
        </p:blipFill>
        <p:spPr>
          <a:xfrm>
            <a:off x="416560" y="260648"/>
            <a:ext cx="9145589" cy="2994025"/>
          </a:xfrm>
          <a:prstGeom prst="rect">
            <a:avLst/>
          </a:prstGeom>
          <a:noFill/>
          <a:ln>
            <a:noFill/>
          </a:ln>
        </p:spPr>
      </p:pic>
      <p:sp>
        <p:nvSpPr>
          <p:cNvPr id="106" name="Google Shape;106;p6"/>
          <p:cNvSpPr/>
          <p:nvPr/>
        </p:nvSpPr>
        <p:spPr>
          <a:xfrm rot="8100000">
            <a:off x="1114028" y="5192531"/>
            <a:ext cx="179606" cy="179606"/>
          </a:xfrm>
          <a:prstGeom prst="teardrop">
            <a:avLst>
              <a:gd name="adj" fmla="val 100000"/>
            </a:avLst>
          </a:prstGeom>
          <a:solidFill>
            <a:srgbClr val="DA001A"/>
          </a:solidFill>
          <a:ln>
            <a:noFill/>
          </a:ln>
          <a:effectLst>
            <a:outerShdw blurRad="76200" dist="12700" dir="8100000" sy="-23000" kx="800400" algn="b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70B2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11;p7">
            <a:extLst>
              <a:ext uri="{FF2B5EF4-FFF2-40B4-BE49-F238E27FC236}">
                <a16:creationId xmlns:a16="http://schemas.microsoft.com/office/drawing/2014/main" id="{F913D3D9-0BFA-4F23-A0C1-1377E19653CB}"/>
              </a:ext>
            </a:extLst>
          </p:cNvPr>
          <p:cNvSpPr/>
          <p:nvPr/>
        </p:nvSpPr>
        <p:spPr>
          <a:xfrm>
            <a:off x="4295948" y="2674210"/>
            <a:ext cx="5610052" cy="456060"/>
          </a:xfrm>
          <a:prstGeom prst="rect">
            <a:avLst/>
          </a:prstGeom>
          <a:solidFill>
            <a:srgbClr val="DDD9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it-IT" sz="1800" b="0" i="0" u="none" strike="noStrike" cap="none">
                <a:solidFill>
                  <a:schemeClr val="lt1"/>
                </a:solidFill>
                <a:latin typeface="Arial"/>
                <a:ea typeface="Arial"/>
                <a:cs typeface="Arial"/>
                <a:sym typeface="Arial"/>
              </a:rPr>
              <a:t> </a:t>
            </a:r>
            <a:endParaRPr sz="1800" b="0" i="0" u="none" strike="noStrike" cap="none">
              <a:solidFill>
                <a:schemeClr val="lt1"/>
              </a:solidFill>
              <a:latin typeface="Arial"/>
              <a:ea typeface="Arial"/>
              <a:cs typeface="Arial"/>
              <a:sym typeface="Arial"/>
            </a:endParaRPr>
          </a:p>
        </p:txBody>
      </p:sp>
      <p:sp>
        <p:nvSpPr>
          <p:cNvPr id="4" name="Google Shape;112;p7">
            <a:extLst>
              <a:ext uri="{FF2B5EF4-FFF2-40B4-BE49-F238E27FC236}">
                <a16:creationId xmlns:a16="http://schemas.microsoft.com/office/drawing/2014/main" id="{1399F3EF-11C9-4CDB-98BE-E2D446F7450B}"/>
              </a:ext>
            </a:extLst>
          </p:cNvPr>
          <p:cNvSpPr txBox="1"/>
          <p:nvPr/>
        </p:nvSpPr>
        <p:spPr>
          <a:xfrm>
            <a:off x="365760" y="659678"/>
            <a:ext cx="5042417" cy="86173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it-IT" sz="2800" b="1" i="0" u="none" strike="noStrike" cap="none" dirty="0">
                <a:solidFill>
                  <a:srgbClr val="DA001A"/>
                </a:solidFill>
                <a:latin typeface="Arial"/>
                <a:ea typeface="Arial"/>
                <a:cs typeface="Arial"/>
                <a:sym typeface="Arial"/>
              </a:rPr>
              <a:t>AMATRICE</a:t>
            </a:r>
            <a:endParaRPr sz="2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200"/>
              <a:buFont typeface="Arial"/>
              <a:buNone/>
            </a:pPr>
            <a:r>
              <a:rPr lang="it-IT" sz="2200" b="0" i="0" u="none" strike="noStrike" cap="none" dirty="0">
                <a:solidFill>
                  <a:srgbClr val="7F7F7F"/>
                </a:solidFill>
                <a:latin typeface="Arial"/>
                <a:ea typeface="Arial"/>
                <a:cs typeface="Arial"/>
                <a:sym typeface="Arial"/>
              </a:rPr>
              <a:t>SEDE CROCE ROSSA</a:t>
            </a:r>
            <a:endParaRPr sz="2200" b="0" i="1" u="none" strike="noStrike" cap="none" dirty="0">
              <a:solidFill>
                <a:srgbClr val="7F7F7F"/>
              </a:solidFill>
              <a:latin typeface="Arial"/>
              <a:ea typeface="Arial"/>
              <a:cs typeface="Arial"/>
              <a:sym typeface="Arial"/>
            </a:endParaRPr>
          </a:p>
        </p:txBody>
      </p:sp>
      <p:sp>
        <p:nvSpPr>
          <p:cNvPr id="5" name="Google Shape;113;p7">
            <a:extLst>
              <a:ext uri="{FF2B5EF4-FFF2-40B4-BE49-F238E27FC236}">
                <a16:creationId xmlns:a16="http://schemas.microsoft.com/office/drawing/2014/main" id="{1095F5B0-91D9-4D15-A2AF-644C53863D5D}"/>
              </a:ext>
            </a:extLst>
          </p:cNvPr>
          <p:cNvSpPr txBox="1"/>
          <p:nvPr/>
        </p:nvSpPr>
        <p:spPr>
          <a:xfrm>
            <a:off x="260468" y="4148455"/>
            <a:ext cx="4953436" cy="1954381"/>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100"/>
              <a:buFont typeface="Arial"/>
              <a:buNone/>
            </a:pPr>
            <a:r>
              <a:rPr lang="it-IT" sz="1100" b="0" i="0" u="none" strike="noStrike" cap="none" dirty="0">
                <a:solidFill>
                  <a:schemeClr val="dk1"/>
                </a:solidFill>
                <a:latin typeface="Arial"/>
                <a:ea typeface="Arial"/>
                <a:cs typeface="Arial"/>
                <a:sym typeface="Arial"/>
              </a:rPr>
              <a:t>All’indomani del sisma del 2016 la Croce Rossa ha fatto una promessa: quella di non lasciare nessuno indietro, di non abbandonare quei territori dopo la gestione dell’emergenza.</a:t>
            </a:r>
            <a:endParaRPr sz="1400" b="0"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100"/>
              <a:buFont typeface="Arial"/>
              <a:buNone/>
            </a:pPr>
            <a:endParaRPr sz="1100" b="0" i="0" u="none" strike="noStrike" cap="none" dirty="0">
              <a:solidFill>
                <a:schemeClr val="dk1"/>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100"/>
              <a:buFont typeface="Arial"/>
              <a:buNone/>
            </a:pPr>
            <a:r>
              <a:rPr lang="it-IT" sz="1100" b="0" i="0" u="none" strike="noStrike" cap="none" dirty="0">
                <a:solidFill>
                  <a:schemeClr val="dk1"/>
                </a:solidFill>
                <a:latin typeface="Arial"/>
                <a:ea typeface="Arial"/>
                <a:cs typeface="Arial"/>
                <a:sym typeface="Arial"/>
              </a:rPr>
              <a:t>Non lasciare nessuno indietro significa soprattutto rafforzare la presenza della CRI sul territorio, a fianco delle popolazioni così duramente colpite.</a:t>
            </a:r>
            <a:endParaRPr sz="1400" b="0"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100"/>
              <a:buFont typeface="Arial"/>
              <a:buNone/>
            </a:pPr>
            <a:r>
              <a:rPr lang="it-IT" sz="1100" b="0" i="0" u="none" strike="noStrike" cap="none" dirty="0">
                <a:solidFill>
                  <a:schemeClr val="dk1"/>
                </a:solidFill>
                <a:latin typeface="Arial"/>
                <a:ea typeface="Arial"/>
                <a:cs typeface="Arial"/>
                <a:sym typeface="Arial"/>
              </a:rPr>
              <a:t>Per questo abbiamo voluto </a:t>
            </a:r>
            <a:r>
              <a:rPr lang="it-IT" sz="1100" b="1" i="0" u="none" strike="noStrike" cap="none" dirty="0">
                <a:solidFill>
                  <a:schemeClr val="dk1"/>
                </a:solidFill>
                <a:latin typeface="Arial"/>
                <a:ea typeface="Arial"/>
                <a:cs typeface="Arial"/>
                <a:sym typeface="Arial"/>
              </a:rPr>
              <a:t>costruire una nuova «casa» </a:t>
            </a:r>
            <a:r>
              <a:rPr lang="it-IT" sz="1100" b="1" dirty="0">
                <a:solidFill>
                  <a:schemeClr val="dk1"/>
                </a:solidFill>
              </a:rPr>
              <a:t>il Comitato</a:t>
            </a:r>
            <a:r>
              <a:rPr lang="it-IT" sz="1100" b="1" i="0" u="none" strike="noStrike" cap="none" dirty="0">
                <a:solidFill>
                  <a:schemeClr val="dk1"/>
                </a:solidFill>
                <a:latin typeface="Arial"/>
                <a:ea typeface="Arial"/>
                <a:cs typeface="Arial"/>
                <a:sym typeface="Arial"/>
              </a:rPr>
              <a:t> CRI di Amatrice:</a:t>
            </a:r>
            <a:r>
              <a:rPr lang="it-IT" sz="1100" b="0" i="0" u="none" strike="noStrike" cap="none" dirty="0">
                <a:solidFill>
                  <a:schemeClr val="dk1"/>
                </a:solidFill>
                <a:latin typeface="Arial"/>
                <a:ea typeface="Arial"/>
                <a:cs typeface="Arial"/>
                <a:sym typeface="Arial"/>
              </a:rPr>
              <a:t>  una struttura, interamente in legno e quindi ben inserita nel contesto paesaggistico.</a:t>
            </a:r>
            <a:endParaRPr sz="1400" b="0"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100"/>
              <a:buFont typeface="Arial"/>
              <a:buNone/>
            </a:pPr>
            <a:endParaRPr sz="1100" b="0" i="0" u="none" strike="noStrike" cap="none" dirty="0">
              <a:solidFill>
                <a:schemeClr val="dk1"/>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100"/>
              <a:buFont typeface="Arial"/>
              <a:buNone/>
            </a:pPr>
            <a:r>
              <a:rPr lang="it-IT" sz="1100" b="1" i="0" u="none" strike="noStrike" cap="none" dirty="0">
                <a:solidFill>
                  <a:schemeClr val="dk1"/>
                </a:solidFill>
                <a:latin typeface="Arial"/>
                <a:ea typeface="Arial"/>
                <a:cs typeface="Arial"/>
                <a:sym typeface="Arial"/>
              </a:rPr>
              <a:t>L’opera è stata inaugurata il 19 maggio 2019.</a:t>
            </a:r>
            <a:endParaRPr sz="1100" b="1" i="0" u="none" strike="noStrike" cap="none" dirty="0">
              <a:solidFill>
                <a:schemeClr val="dk1"/>
              </a:solidFill>
              <a:latin typeface="Arial"/>
              <a:ea typeface="Arial"/>
              <a:cs typeface="Arial"/>
              <a:sym typeface="Arial"/>
            </a:endParaRPr>
          </a:p>
        </p:txBody>
      </p:sp>
      <p:pic>
        <p:nvPicPr>
          <p:cNvPr id="6" name="Google Shape;115;p7" descr="mappappt.png">
            <a:extLst>
              <a:ext uri="{FF2B5EF4-FFF2-40B4-BE49-F238E27FC236}">
                <a16:creationId xmlns:a16="http://schemas.microsoft.com/office/drawing/2014/main" id="{44F35605-9132-4B10-9C75-FA2484843BDA}"/>
              </a:ext>
            </a:extLst>
          </p:cNvPr>
          <p:cNvPicPr preferRelativeResize="0"/>
          <p:nvPr/>
        </p:nvPicPr>
        <p:blipFill rotWithShape="1">
          <a:blip r:embed="rId2">
            <a:alphaModFix/>
          </a:blip>
          <a:srcRect l="25368" t="8799" r="20384" b="30859"/>
          <a:stretch/>
        </p:blipFill>
        <p:spPr>
          <a:xfrm>
            <a:off x="515471" y="1989472"/>
            <a:ext cx="1277470" cy="1140798"/>
          </a:xfrm>
          <a:prstGeom prst="rect">
            <a:avLst/>
          </a:prstGeom>
          <a:noFill/>
          <a:ln>
            <a:noFill/>
          </a:ln>
        </p:spPr>
      </p:pic>
      <p:sp>
        <p:nvSpPr>
          <p:cNvPr id="7" name="Google Shape;116;p7">
            <a:extLst>
              <a:ext uri="{FF2B5EF4-FFF2-40B4-BE49-F238E27FC236}">
                <a16:creationId xmlns:a16="http://schemas.microsoft.com/office/drawing/2014/main" id="{D595B23E-84A8-4AEC-A365-E4F25BDF9531}"/>
              </a:ext>
            </a:extLst>
          </p:cNvPr>
          <p:cNvSpPr/>
          <p:nvPr/>
        </p:nvSpPr>
        <p:spPr>
          <a:xfrm rot="8100000">
            <a:off x="1166323" y="2498569"/>
            <a:ext cx="179606" cy="179606"/>
          </a:xfrm>
          <a:prstGeom prst="teardrop">
            <a:avLst>
              <a:gd name="adj" fmla="val 100000"/>
            </a:avLst>
          </a:prstGeom>
          <a:solidFill>
            <a:srgbClr val="DA001A"/>
          </a:solidFill>
          <a:ln>
            <a:noFill/>
          </a:ln>
          <a:effectLst>
            <a:outerShdw blurRad="76200" dist="12700" dir="8100000" sy="-23000" kx="800400" algn="b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70B20"/>
              </a:solidFill>
              <a:latin typeface="Arial"/>
              <a:ea typeface="Arial"/>
              <a:cs typeface="Arial"/>
              <a:sym typeface="Arial"/>
            </a:endParaRPr>
          </a:p>
        </p:txBody>
      </p:sp>
      <p:pic>
        <p:nvPicPr>
          <p:cNvPr id="9" name="Immagine 8">
            <a:extLst>
              <a:ext uri="{FF2B5EF4-FFF2-40B4-BE49-F238E27FC236}">
                <a16:creationId xmlns:a16="http://schemas.microsoft.com/office/drawing/2014/main" id="{E8919BD3-4397-4A9A-8F94-8C488B9C0289}"/>
              </a:ext>
            </a:extLst>
          </p:cNvPr>
          <p:cNvPicPr>
            <a:picLocks noChangeAspect="1"/>
          </p:cNvPicPr>
          <p:nvPr/>
        </p:nvPicPr>
        <p:blipFill>
          <a:blip r:embed="rId3"/>
          <a:stretch>
            <a:fillRect/>
          </a:stretch>
        </p:blipFill>
        <p:spPr>
          <a:xfrm>
            <a:off x="4295948" y="-12980"/>
            <a:ext cx="5610052" cy="2722525"/>
          </a:xfrm>
          <a:prstGeom prst="rect">
            <a:avLst/>
          </a:prstGeom>
        </p:spPr>
      </p:pic>
    </p:spTree>
    <p:extLst>
      <p:ext uri="{BB962C8B-B14F-4D97-AF65-F5344CB8AC3E}">
        <p14:creationId xmlns:p14="http://schemas.microsoft.com/office/powerpoint/2010/main" val="4087307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8"/>
          <p:cNvSpPr/>
          <p:nvPr/>
        </p:nvSpPr>
        <p:spPr>
          <a:xfrm>
            <a:off x="5117968" y="0"/>
            <a:ext cx="4777872" cy="2704356"/>
          </a:xfrm>
          <a:prstGeom prst="rect">
            <a:avLst/>
          </a:prstGeom>
          <a:solidFill>
            <a:srgbClr val="DDD9C3"/>
          </a:solidFill>
          <a:ln>
            <a:solidFill>
              <a:schemeClr val="tx2">
                <a:lumMod val="90000"/>
              </a:schemeClr>
            </a:solid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2" name="Google Shape;122;p8"/>
          <p:cNvSpPr txBox="1"/>
          <p:nvPr/>
        </p:nvSpPr>
        <p:spPr>
          <a:xfrm>
            <a:off x="420366" y="3212976"/>
            <a:ext cx="4130054" cy="1954381"/>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100"/>
              <a:buFont typeface="Arial"/>
              <a:buNone/>
            </a:pPr>
            <a:r>
              <a:rPr lang="it-IT" sz="1100" b="1" i="0" u="none" strike="noStrike" cap="none" dirty="0">
                <a:solidFill>
                  <a:schemeClr val="dk1"/>
                </a:solidFill>
                <a:latin typeface="Arial"/>
                <a:ea typeface="Arial"/>
                <a:cs typeface="Arial"/>
                <a:sym typeface="Arial"/>
              </a:rPr>
              <a:t>Un punto di assistenza medica operativo h24 </a:t>
            </a:r>
            <a:r>
              <a:rPr lang="it-IT" sz="1100" b="0" i="0" u="none" strike="noStrike" cap="none" dirty="0">
                <a:solidFill>
                  <a:schemeClr val="dk1"/>
                </a:solidFill>
                <a:latin typeface="Arial"/>
                <a:ea typeface="Arial"/>
                <a:cs typeface="Arial"/>
                <a:sym typeface="Arial"/>
              </a:rPr>
              <a:t>insieme a un </a:t>
            </a:r>
            <a:r>
              <a:rPr lang="it-IT" sz="1100" b="1" i="0" u="none" strike="noStrike" cap="none" dirty="0">
                <a:solidFill>
                  <a:schemeClr val="dk1"/>
                </a:solidFill>
                <a:latin typeface="Arial"/>
                <a:ea typeface="Arial"/>
                <a:cs typeface="Arial"/>
                <a:sym typeface="Arial"/>
              </a:rPr>
              <a:t>poliambulatorio pediatrico </a:t>
            </a:r>
            <a:r>
              <a:rPr lang="it-IT" sz="1100" b="0" i="0" u="none" strike="noStrike" cap="none" dirty="0">
                <a:solidFill>
                  <a:schemeClr val="dk1"/>
                </a:solidFill>
                <a:latin typeface="Arial"/>
                <a:ea typeface="Arial"/>
                <a:cs typeface="Arial"/>
                <a:sym typeface="Arial"/>
              </a:rPr>
              <a:t>per fornire il supporto necessario alla salute dei cittadini. </a:t>
            </a:r>
            <a:endParaRPr sz="1400" b="0"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100"/>
              <a:buFont typeface="Arial"/>
              <a:buNone/>
            </a:pPr>
            <a:endParaRPr sz="1100" b="0" i="0" u="none" strike="noStrike" cap="none" dirty="0">
              <a:solidFill>
                <a:schemeClr val="dk1"/>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100"/>
              <a:buFont typeface="Arial"/>
              <a:buNone/>
            </a:pPr>
            <a:r>
              <a:rPr lang="it-IT" sz="1100" b="0" i="0" u="none" strike="noStrike" cap="none" dirty="0">
                <a:solidFill>
                  <a:schemeClr val="dk1"/>
                </a:solidFill>
                <a:latin typeface="Arial"/>
                <a:ea typeface="Arial"/>
                <a:cs typeface="Arial"/>
                <a:sym typeface="Arial"/>
              </a:rPr>
              <a:t>È l’opera che la CRI, attraverso l’Unità Sisma, ha realizzato e che è stata donata al Comune di Sarnano e affidata in gestione all’ASUR Marche (azienda sanitaria locale) e che servirà la popolazione di un’ampia zona dei Monti Sibillini.</a:t>
            </a:r>
            <a:endParaRPr sz="1400" b="0"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100"/>
              <a:buFont typeface="Arial"/>
              <a:buNone/>
            </a:pPr>
            <a:r>
              <a:rPr lang="it-IT" sz="1100" b="0" i="0" u="none" strike="noStrike" cap="none" dirty="0">
                <a:solidFill>
                  <a:schemeClr val="dk1"/>
                </a:solidFill>
                <a:latin typeface="Arial"/>
                <a:ea typeface="Arial"/>
                <a:cs typeface="Arial"/>
                <a:sym typeface="Arial"/>
              </a:rPr>
              <a:t> </a:t>
            </a:r>
            <a:endParaRPr sz="11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it-IT" sz="1100" b="1" i="0" u="none" strike="noStrike" cap="none" dirty="0">
                <a:solidFill>
                  <a:schemeClr val="dk1"/>
                </a:solidFill>
                <a:latin typeface="Arial"/>
                <a:ea typeface="Arial"/>
                <a:cs typeface="Arial"/>
                <a:sym typeface="Arial"/>
              </a:rPr>
              <a:t>L’opera è stata inaugurata il 17 luglio 2019.</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1"/>
              </a:solidFill>
              <a:latin typeface="Arial"/>
              <a:ea typeface="Arial"/>
              <a:cs typeface="Arial"/>
              <a:sym typeface="Arial"/>
            </a:endParaRPr>
          </a:p>
        </p:txBody>
      </p:sp>
      <p:sp>
        <p:nvSpPr>
          <p:cNvPr id="123" name="Google Shape;123;p8"/>
          <p:cNvSpPr txBox="1"/>
          <p:nvPr/>
        </p:nvSpPr>
        <p:spPr>
          <a:xfrm>
            <a:off x="421606" y="1020763"/>
            <a:ext cx="5042417" cy="86173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it-IT" sz="2800" b="1" i="0" u="none" strike="noStrike" cap="none" dirty="0">
                <a:solidFill>
                  <a:srgbClr val="DA001A"/>
                </a:solidFill>
                <a:latin typeface="Arial"/>
                <a:ea typeface="Arial"/>
                <a:cs typeface="Arial"/>
                <a:sym typeface="Arial"/>
              </a:rPr>
              <a:t>SARNANO</a:t>
            </a:r>
            <a:r>
              <a:rPr lang="it-IT" sz="2200" b="1" i="0" u="none" strike="noStrike" cap="none" dirty="0">
                <a:solidFill>
                  <a:srgbClr val="DA001A"/>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200"/>
              <a:buFont typeface="Arial"/>
              <a:buNone/>
            </a:pPr>
            <a:r>
              <a:rPr lang="it-IT" sz="2200" b="0" i="0" u="none" strike="noStrike" cap="none" dirty="0">
                <a:solidFill>
                  <a:srgbClr val="7F7F7F"/>
                </a:solidFill>
                <a:latin typeface="Arial"/>
                <a:ea typeface="Arial"/>
                <a:cs typeface="Arial"/>
                <a:sym typeface="Arial"/>
              </a:rPr>
              <a:t>AMBULATORIO PEDIATRICO</a:t>
            </a:r>
            <a:endParaRPr sz="2200" b="0" i="1" u="none" strike="noStrike" cap="none" dirty="0">
              <a:solidFill>
                <a:srgbClr val="7F7F7F"/>
              </a:solidFill>
              <a:latin typeface="Arial"/>
              <a:ea typeface="Arial"/>
              <a:cs typeface="Arial"/>
              <a:sym typeface="Arial"/>
            </a:endParaRPr>
          </a:p>
        </p:txBody>
      </p:sp>
      <p:pic>
        <p:nvPicPr>
          <p:cNvPr id="124" name="Google Shape;124;p8" descr="sarnanoBN.jpg"/>
          <p:cNvPicPr preferRelativeResize="0"/>
          <p:nvPr/>
        </p:nvPicPr>
        <p:blipFill rotWithShape="1">
          <a:blip r:embed="rId3">
            <a:alphaModFix/>
          </a:blip>
          <a:srcRect l="45610" t="1827" r="4699" b="4912"/>
          <a:stretch/>
        </p:blipFill>
        <p:spPr>
          <a:xfrm>
            <a:off x="4953000" y="-1"/>
            <a:ext cx="4583450" cy="5816917"/>
          </a:xfrm>
          <a:prstGeom prst="rect">
            <a:avLst/>
          </a:prstGeom>
          <a:noFill/>
          <a:ln>
            <a:noFill/>
          </a:ln>
        </p:spPr>
      </p:pic>
      <p:pic>
        <p:nvPicPr>
          <p:cNvPr id="125" name="Google Shape;125;p8" descr="mappappt.png"/>
          <p:cNvPicPr preferRelativeResize="0"/>
          <p:nvPr/>
        </p:nvPicPr>
        <p:blipFill rotWithShape="1">
          <a:blip r:embed="rId4">
            <a:alphaModFix/>
          </a:blip>
          <a:srcRect l="25368" t="8799" r="20384" b="30859"/>
          <a:stretch/>
        </p:blipFill>
        <p:spPr>
          <a:xfrm>
            <a:off x="493060" y="1869942"/>
            <a:ext cx="1277470" cy="1140798"/>
          </a:xfrm>
          <a:prstGeom prst="rect">
            <a:avLst/>
          </a:prstGeom>
          <a:noFill/>
          <a:ln>
            <a:noFill/>
          </a:ln>
        </p:spPr>
      </p:pic>
      <p:sp>
        <p:nvSpPr>
          <p:cNvPr id="126" name="Google Shape;126;p8"/>
          <p:cNvSpPr/>
          <p:nvPr/>
        </p:nvSpPr>
        <p:spPr>
          <a:xfrm rot="8100000">
            <a:off x="1158853" y="2062354"/>
            <a:ext cx="179606" cy="179606"/>
          </a:xfrm>
          <a:prstGeom prst="teardrop">
            <a:avLst>
              <a:gd name="adj" fmla="val 100000"/>
            </a:avLst>
          </a:prstGeom>
          <a:solidFill>
            <a:srgbClr val="DA001A"/>
          </a:solidFill>
          <a:ln>
            <a:noFill/>
          </a:ln>
          <a:effectLst>
            <a:outerShdw blurRad="76200" dist="12700" dir="8100000" sy="-23000" kx="800400" algn="b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70B2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9"/>
          <p:cNvSpPr/>
          <p:nvPr/>
        </p:nvSpPr>
        <p:spPr>
          <a:xfrm rot="10800000">
            <a:off x="-1" y="5228449"/>
            <a:ext cx="4582160" cy="284480"/>
          </a:xfrm>
          <a:prstGeom prst="rect">
            <a:avLst/>
          </a:prstGeom>
          <a:solidFill>
            <a:srgbClr val="DDD9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2" name="Google Shape;132;p9"/>
          <p:cNvSpPr txBox="1"/>
          <p:nvPr/>
        </p:nvSpPr>
        <p:spPr>
          <a:xfrm>
            <a:off x="4946650" y="2190959"/>
            <a:ext cx="4212080" cy="2123658"/>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100"/>
              <a:buFont typeface="Arial"/>
              <a:buNone/>
            </a:pPr>
            <a:r>
              <a:rPr lang="it-IT" sz="1100" b="0" i="0" u="none" strike="noStrike" cap="none" dirty="0">
                <a:solidFill>
                  <a:srgbClr val="000000"/>
                </a:solidFill>
                <a:latin typeface="Arial"/>
                <a:ea typeface="Arial"/>
                <a:cs typeface="Arial"/>
                <a:sym typeface="Arial"/>
              </a:rPr>
              <a:t>Le scosse dell’ottobre 2016 hanno avuto come conseguenza anche il grave danneggiamento della sede del Comitato CRI di San Severino Marche.</a:t>
            </a:r>
            <a:endParaRPr sz="1400" b="0"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100"/>
              <a:buFont typeface="Arial"/>
              <a:buNone/>
            </a:pPr>
            <a:endParaRPr sz="1100" b="0"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100"/>
              <a:buFont typeface="Arial"/>
              <a:buNone/>
            </a:pPr>
            <a:r>
              <a:rPr lang="it-IT" sz="1100" b="0" i="0" u="none" strike="noStrike" cap="none" dirty="0">
                <a:solidFill>
                  <a:srgbClr val="000000"/>
                </a:solidFill>
                <a:latin typeface="Arial"/>
                <a:ea typeface="Arial"/>
                <a:cs typeface="Arial"/>
                <a:sym typeface="Arial"/>
              </a:rPr>
              <a:t>L’Unità Sisma è intervenuta a fianco del Comitato territoriale per favorire la </a:t>
            </a:r>
            <a:r>
              <a:rPr lang="it-IT" sz="1100" b="1" i="0" u="none" strike="noStrike" cap="none" dirty="0">
                <a:solidFill>
                  <a:srgbClr val="000000"/>
                </a:solidFill>
                <a:latin typeface="Arial"/>
                <a:ea typeface="Arial"/>
                <a:cs typeface="Arial"/>
                <a:sym typeface="Arial"/>
              </a:rPr>
              <a:t>costruzione di un nuovo presidio che dia maggiore forza all'azione dei Volontari </a:t>
            </a:r>
            <a:r>
              <a:rPr lang="it-IT" sz="1100" b="0" i="0" u="none" strike="noStrike" cap="none" dirty="0">
                <a:solidFill>
                  <a:srgbClr val="000000"/>
                </a:solidFill>
                <a:latin typeface="Arial"/>
                <a:ea typeface="Arial"/>
                <a:cs typeface="Arial"/>
                <a:sym typeface="Arial"/>
              </a:rPr>
              <a:t>e che sia un punto di riferimento e di aiuto concreto per la popolazione così duramente colpita.</a:t>
            </a:r>
            <a:endParaRPr sz="1400" b="0"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100"/>
              <a:buFont typeface="Arial"/>
              <a:buNone/>
            </a:pPr>
            <a:endParaRPr sz="1100" b="0"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100"/>
              <a:buFont typeface="Arial"/>
              <a:buNone/>
            </a:pPr>
            <a:r>
              <a:rPr lang="it-IT" sz="1100" b="1" i="0" u="none" strike="noStrike" cap="none" dirty="0">
                <a:solidFill>
                  <a:srgbClr val="000000"/>
                </a:solidFill>
                <a:latin typeface="Arial"/>
                <a:ea typeface="Arial"/>
                <a:cs typeface="Arial"/>
                <a:sym typeface="Arial"/>
              </a:rPr>
              <a:t>L’opera è stata inaugurata il 26 ottobre 2019</a:t>
            </a:r>
            <a:r>
              <a:rPr lang="it-IT" sz="1100" b="0" i="0" u="none" strike="noStrike" cap="none" dirty="0">
                <a:solidFill>
                  <a:srgbClr val="000000"/>
                </a:solidFill>
                <a:latin typeface="Arial"/>
                <a:ea typeface="Arial"/>
                <a:cs typeface="Arial"/>
                <a:sym typeface="Arial"/>
              </a:rPr>
              <a:t>, proprio nel giorno dell’anniversario di una delle forti scosse del 2016.</a:t>
            </a:r>
            <a:endParaRPr sz="1100" b="0" i="0" u="none" strike="noStrike" cap="none" dirty="0">
              <a:solidFill>
                <a:srgbClr val="000000"/>
              </a:solidFill>
              <a:latin typeface="Arial"/>
              <a:ea typeface="Arial"/>
              <a:cs typeface="Arial"/>
              <a:sym typeface="Arial"/>
            </a:endParaRPr>
          </a:p>
        </p:txBody>
      </p:sp>
      <p:sp>
        <p:nvSpPr>
          <p:cNvPr id="133" name="Google Shape;133;p9"/>
          <p:cNvSpPr/>
          <p:nvPr/>
        </p:nvSpPr>
        <p:spPr>
          <a:xfrm>
            <a:off x="0" y="19591"/>
            <a:ext cx="0" cy="418019"/>
          </a:xfrm>
          <a:prstGeom prst="rect">
            <a:avLst/>
          </a:prstGeom>
          <a:solidFill>
            <a:srgbClr val="FFFFFF"/>
          </a:solidFill>
          <a:ln>
            <a:noFill/>
          </a:ln>
        </p:spPr>
        <p:txBody>
          <a:bodyPr spcFirstLastPara="1" wrap="square" lIns="0" tIns="76175" rIns="0" bIns="63475" anchor="ctr" anchorCtr="0">
            <a:sp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sp>
        <p:nvSpPr>
          <p:cNvPr id="134" name="Google Shape;134;p9"/>
          <p:cNvSpPr txBox="1"/>
          <p:nvPr/>
        </p:nvSpPr>
        <p:spPr>
          <a:xfrm>
            <a:off x="4946650" y="1052736"/>
            <a:ext cx="5042417" cy="86173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it-IT" sz="2800" b="1" i="0" u="none" strike="noStrike" cap="none" dirty="0">
                <a:solidFill>
                  <a:srgbClr val="DA001A"/>
                </a:solidFill>
                <a:latin typeface="Arial"/>
                <a:ea typeface="Arial"/>
                <a:cs typeface="Arial"/>
                <a:sym typeface="Arial"/>
              </a:rPr>
              <a:t>SAN SEVERINO MARCHE </a:t>
            </a:r>
            <a:endParaRPr sz="2800" b="1" i="0" u="none" strike="noStrike" cap="none" dirty="0">
              <a:solidFill>
                <a:srgbClr val="DA001A"/>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200"/>
              <a:buFont typeface="Arial"/>
              <a:buNone/>
            </a:pPr>
            <a:r>
              <a:rPr lang="it-IT" sz="2200" b="0" i="0" u="none" strike="noStrike" cap="none" dirty="0">
                <a:solidFill>
                  <a:srgbClr val="7F7F7F"/>
                </a:solidFill>
                <a:latin typeface="Arial"/>
                <a:ea typeface="Arial"/>
                <a:cs typeface="Arial"/>
                <a:sym typeface="Arial"/>
              </a:rPr>
              <a:t>SEDE CROCE ROSSA</a:t>
            </a:r>
            <a:endParaRPr sz="2200" b="0" i="1" u="none" strike="noStrike" cap="none" dirty="0">
              <a:solidFill>
                <a:srgbClr val="7F7F7F"/>
              </a:solidFill>
              <a:latin typeface="Arial"/>
              <a:ea typeface="Arial"/>
              <a:cs typeface="Arial"/>
              <a:sym typeface="Arial"/>
            </a:endParaRPr>
          </a:p>
        </p:txBody>
      </p:sp>
      <p:pic>
        <p:nvPicPr>
          <p:cNvPr id="135" name="Google Shape;135;p9" descr="sanseverino.jpg"/>
          <p:cNvPicPr preferRelativeResize="0"/>
          <p:nvPr/>
        </p:nvPicPr>
        <p:blipFill rotWithShape="1">
          <a:blip r:embed="rId3">
            <a:alphaModFix/>
          </a:blip>
          <a:srcRect l="27542" t="925" r="6545" b="1961"/>
          <a:stretch/>
        </p:blipFill>
        <p:spPr>
          <a:xfrm>
            <a:off x="1" y="115313"/>
            <a:ext cx="4586288" cy="5113887"/>
          </a:xfrm>
          <a:prstGeom prst="rect">
            <a:avLst/>
          </a:prstGeom>
          <a:noFill/>
          <a:ln>
            <a:noFill/>
          </a:ln>
        </p:spPr>
      </p:pic>
      <p:pic>
        <p:nvPicPr>
          <p:cNvPr id="136" name="Google Shape;136;p9" descr="mappappt.png"/>
          <p:cNvPicPr preferRelativeResize="0"/>
          <p:nvPr/>
        </p:nvPicPr>
        <p:blipFill rotWithShape="1">
          <a:blip r:embed="rId4">
            <a:alphaModFix/>
          </a:blip>
          <a:srcRect l="25368" t="8799" r="20384" b="30859"/>
          <a:stretch/>
        </p:blipFill>
        <p:spPr>
          <a:xfrm>
            <a:off x="4945063" y="4424884"/>
            <a:ext cx="1277470" cy="1140798"/>
          </a:xfrm>
          <a:prstGeom prst="rect">
            <a:avLst/>
          </a:prstGeom>
          <a:noFill/>
          <a:ln>
            <a:noFill/>
          </a:ln>
        </p:spPr>
      </p:pic>
      <p:sp>
        <p:nvSpPr>
          <p:cNvPr id="137" name="Google Shape;137;p9"/>
          <p:cNvSpPr/>
          <p:nvPr/>
        </p:nvSpPr>
        <p:spPr>
          <a:xfrm rot="8100000">
            <a:off x="5528679" y="4438001"/>
            <a:ext cx="179606" cy="179606"/>
          </a:xfrm>
          <a:prstGeom prst="teardrop">
            <a:avLst>
              <a:gd name="adj" fmla="val 100000"/>
            </a:avLst>
          </a:prstGeom>
          <a:solidFill>
            <a:srgbClr val="DA001A"/>
          </a:solidFill>
          <a:ln>
            <a:noFill/>
          </a:ln>
          <a:effectLst>
            <a:outerShdw blurRad="76200" dist="12700" dir="8100000" sy="-23000" kx="800400" algn="b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70B20"/>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6_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7_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Tema di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16240</TotalTime>
  <Words>2728</Words>
  <Application>Microsoft Office PowerPoint</Application>
  <PresentationFormat>A4 (21x29,7 cm)</PresentationFormat>
  <Paragraphs>175</Paragraphs>
  <Slides>26</Slides>
  <Notes>23</Notes>
  <HiddenSlides>0</HiddenSlides>
  <MMClips>0</MMClips>
  <ScaleCrop>false</ScaleCrop>
  <HeadingPairs>
    <vt:vector size="6" baseType="variant">
      <vt:variant>
        <vt:lpstr>Caratteri utilizzati</vt:lpstr>
      </vt:variant>
      <vt:variant>
        <vt:i4>2</vt:i4>
      </vt:variant>
      <vt:variant>
        <vt:lpstr>Tema</vt:lpstr>
      </vt:variant>
      <vt:variant>
        <vt:i4>7</vt:i4>
      </vt:variant>
      <vt:variant>
        <vt:lpstr>Titoli diapositive</vt:lpstr>
      </vt:variant>
      <vt:variant>
        <vt:i4>26</vt:i4>
      </vt:variant>
    </vt:vector>
  </HeadingPairs>
  <TitlesOfParts>
    <vt:vector size="35" baseType="lpstr">
      <vt:lpstr>Arial</vt:lpstr>
      <vt:lpstr>Calibri</vt:lpstr>
      <vt:lpstr>6_Custom Design</vt:lpstr>
      <vt:lpstr>Custom Design</vt:lpstr>
      <vt:lpstr>7_Custom Design</vt:lpstr>
      <vt:lpstr>2_Custom Design</vt:lpstr>
      <vt:lpstr>4_Custom Design</vt:lpstr>
      <vt:lpstr>3_Custom Design</vt:lpstr>
      <vt:lpstr>5_Custom Design</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Paola Longobardi</dc:creator>
  <cp:lastModifiedBy>Marlen Mercurio</cp:lastModifiedBy>
  <cp:revision>102</cp:revision>
  <cp:lastPrinted>2020-12-15T09:41:43Z</cp:lastPrinted>
  <dcterms:created xsi:type="dcterms:W3CDTF">2019-11-16T10:54:12Z</dcterms:created>
  <dcterms:modified xsi:type="dcterms:W3CDTF">2020-12-16T10:01:56Z</dcterms:modified>
</cp:coreProperties>
</file>