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notesMasterIdLst>
    <p:notesMasterId r:id="rId16"/>
  </p:notesMasterIdLst>
  <p:handoutMasterIdLst>
    <p:handoutMasterId r:id="rId17"/>
  </p:handoutMasterIdLst>
  <p:sldIdLst>
    <p:sldId id="452" r:id="rId2"/>
    <p:sldId id="481" r:id="rId3"/>
    <p:sldId id="432" r:id="rId4"/>
    <p:sldId id="459" r:id="rId5"/>
    <p:sldId id="461" r:id="rId6"/>
    <p:sldId id="483" r:id="rId7"/>
    <p:sldId id="482" r:id="rId8"/>
    <p:sldId id="473" r:id="rId9"/>
    <p:sldId id="474" r:id="rId10"/>
    <p:sldId id="478" r:id="rId11"/>
    <p:sldId id="479" r:id="rId12"/>
    <p:sldId id="472" r:id="rId13"/>
    <p:sldId id="480" r:id="rId14"/>
    <p:sldId id="485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692" userDrawn="1">
          <p15:clr>
            <a:srgbClr val="A4A3A4"/>
          </p15:clr>
        </p15:guide>
        <p15:guide id="3" orient="horz" pos="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D2D"/>
    <a:srgbClr val="FBE5D6"/>
    <a:srgbClr val="F68282"/>
    <a:srgbClr val="F5B0A5"/>
    <a:srgbClr val="D7F3E4"/>
    <a:srgbClr val="E2F0D9"/>
    <a:srgbClr val="FB5D05"/>
    <a:srgbClr val="FFA451"/>
    <a:srgbClr val="DAE17F"/>
    <a:srgbClr val="B2D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364" autoAdjust="0"/>
  </p:normalViewPr>
  <p:slideViewPr>
    <p:cSldViewPr showGuides="1">
      <p:cViewPr varScale="1">
        <p:scale>
          <a:sx n="69" d="100"/>
          <a:sy n="69" d="100"/>
        </p:scale>
        <p:origin x="1134" y="66"/>
      </p:cViewPr>
      <p:guideLst>
        <p:guide pos="5692"/>
        <p:guide orient="horz" pos="6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51" d="100"/>
          <a:sy n="51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C5B2C2-6B17-4BEA-B321-D59EF2BEA373}" type="datetimeFigureOut">
              <a:rPr lang="it-IT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4821F8-5B14-44B6-8E0E-CB3078F2CD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17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01BF19-5AC5-44D3-8AA0-38D6B623230A}" type="datetimeFigureOut">
              <a:rPr lang="it-IT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0914E2-ED7C-4E85-B1EA-2BCB3ED714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05101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STORICO</a:t>
            </a:r>
            <a:r>
              <a:rPr lang="it-IT" baseline="0" smtClean="0"/>
              <a:t> MODIFICHE:</a:t>
            </a:r>
          </a:p>
          <a:p>
            <a:r>
              <a:rPr lang="it-IT" smtClean="0"/>
              <a:t>5/9/2019</a:t>
            </a:r>
            <a:r>
              <a:rPr lang="it-IT" dirty="0" smtClean="0"/>
              <a:t>: Spostamento </a:t>
            </a:r>
            <a:r>
              <a:rPr lang="it-IT" dirty="0" err="1" smtClean="0"/>
              <a:t>UdP</a:t>
            </a:r>
            <a:r>
              <a:rPr lang="it-IT" dirty="0" smtClean="0"/>
              <a:t> «Sisma Centro Italia» da Segretariato</a:t>
            </a:r>
            <a:r>
              <a:rPr lang="it-IT" baseline="0" dirty="0" smtClean="0"/>
              <a:t> Generale a Direzione Operations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914E2-ED7C-4E85-B1EA-2BCB3ED714A4}" type="slidenum">
              <a:rPr lang="it-IT" altLang="it-IT" smtClean="0"/>
              <a:pPr>
                <a:defRPr/>
              </a:pPr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5843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10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26259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11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848464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12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77871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13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96915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B2AB91-03E4-4927-819F-2038F18373EC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07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2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6939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3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810847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4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654863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5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80251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6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04211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7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404155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8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28771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B2AB91-03E4-4927-819F-2038F18373EC}" type="slidenum">
              <a:rPr lang="it-IT" altLang="it-IT" smtClean="0"/>
              <a:pPr/>
              <a:t>9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39979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551162" cy="241001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BF0E7-82AC-4106-BC22-3F4D2DB0126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7" name="Immagine 6" descr="Immag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6" t="5901" r="282" b="11151"/>
          <a:stretch>
            <a:fillRect/>
          </a:stretch>
        </p:blipFill>
        <p:spPr bwMode="auto">
          <a:xfrm>
            <a:off x="5148263" y="44450"/>
            <a:ext cx="3995737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4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2" r="3460" b="18559"/>
          <a:stretch/>
        </p:blipFill>
        <p:spPr bwMode="auto">
          <a:xfrm>
            <a:off x="8196509" y="105576"/>
            <a:ext cx="648072" cy="51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698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71F49-6396-41E7-8DC4-FC5CE44D80DC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C1278-BF4C-4549-9E61-80123CC909F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237288"/>
            <a:ext cx="447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349250" y="6335713"/>
            <a:ext cx="13430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800" i="1" smtClean="0">
                <a:solidFill>
                  <a:srgbClr val="000000"/>
                </a:solidFill>
              </a:rPr>
              <a:t>Con il supporto di</a:t>
            </a:r>
          </a:p>
        </p:txBody>
      </p:sp>
    </p:spTree>
    <p:extLst>
      <p:ext uri="{BB962C8B-B14F-4D97-AF65-F5344CB8AC3E}">
        <p14:creationId xmlns:p14="http://schemas.microsoft.com/office/powerpoint/2010/main" val="406939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17087-F634-4FF6-BDCE-FC18E0DC5FD3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03D97-AF82-4318-8864-3F4BF8261051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cxnSp>
        <p:nvCxnSpPr>
          <p:cNvPr id="7" name="Straight Connector 3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237288"/>
            <a:ext cx="447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ltGray">
          <a:xfrm>
            <a:off x="349250" y="6335713"/>
            <a:ext cx="13430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800" i="1" smtClean="0">
                <a:solidFill>
                  <a:srgbClr val="000000"/>
                </a:solidFill>
              </a:rPr>
              <a:t>Con il supporto di</a:t>
            </a:r>
          </a:p>
        </p:txBody>
      </p:sp>
    </p:spTree>
    <p:extLst>
      <p:ext uri="{BB962C8B-B14F-4D97-AF65-F5344CB8AC3E}">
        <p14:creationId xmlns:p14="http://schemas.microsoft.com/office/powerpoint/2010/main" val="18255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C2B34-2889-4349-9662-DA87845728FC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E8DE8-90A5-4122-9ADA-DCD82885721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cxnSp>
        <p:nvCxnSpPr>
          <p:cNvPr id="7" name="Straight Connector 3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237288"/>
            <a:ext cx="447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ltGray">
          <a:xfrm>
            <a:off x="349250" y="6335713"/>
            <a:ext cx="13430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800" i="1" smtClean="0">
                <a:solidFill>
                  <a:srgbClr val="000000"/>
                </a:solidFill>
              </a:rPr>
              <a:t>Con il supporto di</a:t>
            </a:r>
          </a:p>
        </p:txBody>
      </p:sp>
    </p:spTree>
    <p:extLst>
      <p:ext uri="{BB962C8B-B14F-4D97-AF65-F5344CB8AC3E}">
        <p14:creationId xmlns:p14="http://schemas.microsoft.com/office/powerpoint/2010/main" val="50552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551162" cy="241001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BF0E7-82AC-4106-BC22-3F4D2DB0126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7" name="Immagine 6" descr="Immag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6" t="5901" r="282" b="11151"/>
          <a:stretch>
            <a:fillRect/>
          </a:stretch>
        </p:blipFill>
        <p:spPr bwMode="auto">
          <a:xfrm>
            <a:off x="5148263" y="44450"/>
            <a:ext cx="3995737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949106"/>
            <a:ext cx="2123728" cy="90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71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448ACB-09AF-4718-B6FF-0940C97FA74B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A2984-F0B2-4595-B24A-FEB32A6C5E49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7" name="Immagine 6" descr="Immag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6" t="5901" r="282" b="11151"/>
          <a:stretch>
            <a:fillRect/>
          </a:stretch>
        </p:blipFill>
        <p:spPr bwMode="auto">
          <a:xfrm>
            <a:off x="5148263" y="44450"/>
            <a:ext cx="3995737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4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7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6FCFA5-9232-4F34-908B-99FE6C6029D4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0A803-5C2D-4DF4-8732-5837C54057AC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7" name="Immagine 6" descr="Immag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6" t="5901" r="282" b="11151"/>
          <a:stretch>
            <a:fillRect/>
          </a:stretch>
        </p:blipFill>
        <p:spPr bwMode="auto">
          <a:xfrm>
            <a:off x="5148263" y="44450"/>
            <a:ext cx="3995737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4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237288"/>
            <a:ext cx="447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349250" y="6335713"/>
            <a:ext cx="13430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800" i="1" smtClean="0">
                <a:solidFill>
                  <a:srgbClr val="000000"/>
                </a:solidFill>
              </a:rPr>
              <a:t>Con il supporto di</a:t>
            </a:r>
          </a:p>
        </p:txBody>
      </p:sp>
    </p:spTree>
    <p:extLst>
      <p:ext uri="{BB962C8B-B14F-4D97-AF65-F5344CB8AC3E}">
        <p14:creationId xmlns:p14="http://schemas.microsoft.com/office/powerpoint/2010/main" val="80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ADE336-6357-47EA-BE31-7F50808EC8F2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BF75A-56D4-4645-9353-6E645260CC0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237288"/>
            <a:ext cx="447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349250" y="6335713"/>
            <a:ext cx="13430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800" i="1" smtClean="0">
                <a:solidFill>
                  <a:srgbClr val="000000"/>
                </a:solidFill>
              </a:rPr>
              <a:t>Con il supporto di</a:t>
            </a:r>
          </a:p>
        </p:txBody>
      </p:sp>
    </p:spTree>
    <p:extLst>
      <p:ext uri="{BB962C8B-B14F-4D97-AF65-F5344CB8AC3E}">
        <p14:creationId xmlns:p14="http://schemas.microsoft.com/office/powerpoint/2010/main" val="73984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EA743-6DC4-462B-8726-A35ADE129A68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A655A-3936-405B-BC97-431EA21442FC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237288"/>
            <a:ext cx="447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9"/>
          <p:cNvSpPr>
            <a:spLocks noChangeArrowheads="1"/>
          </p:cNvSpPr>
          <p:nvPr userDrawn="1"/>
        </p:nvSpPr>
        <p:spPr bwMode="ltGray">
          <a:xfrm>
            <a:off x="349250" y="6335713"/>
            <a:ext cx="13430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800" i="1" smtClean="0">
                <a:solidFill>
                  <a:srgbClr val="000000"/>
                </a:solidFill>
              </a:rPr>
              <a:t>Con il supporto di</a:t>
            </a:r>
          </a:p>
        </p:txBody>
      </p:sp>
    </p:spTree>
    <p:extLst>
      <p:ext uri="{BB962C8B-B14F-4D97-AF65-F5344CB8AC3E}">
        <p14:creationId xmlns:p14="http://schemas.microsoft.com/office/powerpoint/2010/main" val="53952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559E0-E7B9-49C9-8652-B79EA8738535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AD2FF-AE25-422B-92A8-4BE46BEB4FE9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cxnSp>
        <p:nvCxnSpPr>
          <p:cNvPr id="7" name="Straight Connector 2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237288"/>
            <a:ext cx="447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ltGray">
          <a:xfrm>
            <a:off x="349250" y="6335713"/>
            <a:ext cx="13430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800" i="1" smtClean="0">
                <a:solidFill>
                  <a:srgbClr val="000000"/>
                </a:solidFill>
              </a:rPr>
              <a:t>Con il supporto di</a:t>
            </a:r>
          </a:p>
        </p:txBody>
      </p:sp>
    </p:spTree>
    <p:extLst>
      <p:ext uri="{BB962C8B-B14F-4D97-AF65-F5344CB8AC3E}">
        <p14:creationId xmlns:p14="http://schemas.microsoft.com/office/powerpoint/2010/main" val="331947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99D0F-50BA-43EE-8B3B-0A53FA942082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2270C-1CC4-4E0B-A2DB-5EBEF09499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cxnSp>
        <p:nvCxnSpPr>
          <p:cNvPr id="5" name="Straight Connector 1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237288"/>
            <a:ext cx="447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349250" y="6335713"/>
            <a:ext cx="13430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800" i="1" smtClean="0">
                <a:solidFill>
                  <a:srgbClr val="000000"/>
                </a:solidFill>
              </a:rPr>
              <a:t>Con il supporto di</a:t>
            </a:r>
          </a:p>
        </p:txBody>
      </p:sp>
    </p:spTree>
    <p:extLst>
      <p:ext uri="{BB962C8B-B14F-4D97-AF65-F5344CB8AC3E}">
        <p14:creationId xmlns:p14="http://schemas.microsoft.com/office/powerpoint/2010/main" val="44483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235D5-26C8-4FDF-8F72-CA5F2EBECCEC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6305B-4628-4FB3-8512-C83CCDC88061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46075" y="681038"/>
            <a:ext cx="8453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5726113"/>
            <a:ext cx="26447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237288"/>
            <a:ext cx="447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349250" y="6335713"/>
            <a:ext cx="13430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800" i="1" smtClean="0">
                <a:solidFill>
                  <a:srgbClr val="000000"/>
                </a:solidFill>
              </a:rPr>
              <a:t>Con il supporto di</a:t>
            </a:r>
          </a:p>
        </p:txBody>
      </p:sp>
    </p:spTree>
    <p:extLst>
      <p:ext uri="{BB962C8B-B14F-4D97-AF65-F5344CB8AC3E}">
        <p14:creationId xmlns:p14="http://schemas.microsoft.com/office/powerpoint/2010/main" val="2750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AE50CDC-6867-4E4E-9F9E-AE118E5119DB}" type="datetimeFigureOut">
              <a:rPr lang="it-IT" smtClean="0"/>
              <a:pPr>
                <a:defRPr/>
              </a:pPr>
              <a:t>26/02/2019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6C4565-A6D4-4609-BB96-3BE8465A6F7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889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24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3"/>
          <p:cNvSpPr txBox="1">
            <a:spLocks/>
          </p:cNvSpPr>
          <p:nvPr/>
        </p:nvSpPr>
        <p:spPr bwMode="auto">
          <a:xfrm>
            <a:off x="827584" y="1484785"/>
            <a:ext cx="5408613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Associazione della </a:t>
            </a:r>
            <a:br>
              <a:rPr lang="it-IT" altLang="it-IT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it-IT" altLang="it-IT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Croce Rossa Italiana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dirty="0" smtClean="0">
                <a:solidFill>
                  <a:srgbClr val="C00000"/>
                </a:solidFill>
                <a:latin typeface="Arial" panose="020B0604020202020204" pitchFamily="34" charset="0"/>
              </a:rPr>
              <a:t>Organizzazione di Volontariato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2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Struttura </a:t>
            </a:r>
            <a:r>
              <a:rPr lang="it-IT" altLang="it-IT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organizzativa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2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25 febbraio 2019</a:t>
            </a:r>
            <a:endParaRPr lang="it-IT" altLang="it-IT" sz="22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2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06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312738" y="727888"/>
            <a:ext cx="8431167" cy="2481052"/>
          </a:xfrm>
          <a:prstGeom prst="roundRect">
            <a:avLst>
              <a:gd name="adj" fmla="val 3890"/>
            </a:avLst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>
                <a:latin typeface="Arial" panose="020B0604020202020204" pitchFamily="34" charset="0"/>
              </a:rPr>
              <a:t>Focus </a:t>
            </a:r>
            <a:r>
              <a:rPr lang="it-IT" altLang="it-IT" sz="1400" i="1" dirty="0" smtClean="0">
                <a:latin typeface="Arial" panose="020B0604020202020204" pitchFamily="34" charset="0"/>
              </a:rPr>
              <a:t>Direzione </a:t>
            </a:r>
            <a:r>
              <a:rPr lang="it-IT" sz="1400" i="1" kern="0" dirty="0" smtClean="0">
                <a:latin typeface="Arial"/>
              </a:rPr>
              <a:t>Operations</a:t>
            </a:r>
            <a:endParaRPr lang="it-IT" sz="1400" i="1" kern="0" dirty="0">
              <a:latin typeface="Arial"/>
            </a:endParaRPr>
          </a:p>
        </p:txBody>
      </p:sp>
      <p:sp>
        <p:nvSpPr>
          <p:cNvPr id="50" name="Rectangle 141"/>
          <p:cNvSpPr/>
          <p:nvPr/>
        </p:nvSpPr>
        <p:spPr bwMode="ltGray">
          <a:xfrm>
            <a:off x="3817932" y="853603"/>
            <a:ext cx="1519722" cy="350823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DC69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900" kern="0" dirty="0" smtClean="0">
                <a:solidFill>
                  <a:srgbClr val="000000"/>
                </a:solidFill>
                <a:latin typeface="Arial"/>
              </a:rPr>
              <a:t>Direzione Operations</a:t>
            </a:r>
            <a:endParaRPr lang="it-IT" sz="9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Rectangle 91"/>
          <p:cNvSpPr/>
          <p:nvPr/>
        </p:nvSpPr>
        <p:spPr bwMode="ltGray">
          <a:xfrm>
            <a:off x="5132534" y="1566052"/>
            <a:ext cx="710664" cy="33268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Sociale</a:t>
            </a:r>
          </a:p>
        </p:txBody>
      </p:sp>
      <p:sp>
        <p:nvSpPr>
          <p:cNvPr id="66" name="Rectangle 92"/>
          <p:cNvSpPr/>
          <p:nvPr/>
        </p:nvSpPr>
        <p:spPr bwMode="ltGray">
          <a:xfrm>
            <a:off x="4157086" y="1556906"/>
            <a:ext cx="751333" cy="33268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Salute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7" name="Rectangle 93"/>
          <p:cNvSpPr/>
          <p:nvPr/>
        </p:nvSpPr>
        <p:spPr bwMode="ltGray">
          <a:xfrm>
            <a:off x="7367083" y="1591225"/>
            <a:ext cx="1152128" cy="3534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it-IT" sz="800" kern="0" dirty="0">
                <a:solidFill>
                  <a:schemeClr val="bg1"/>
                </a:solidFill>
                <a:latin typeface="Arial"/>
              </a:rPr>
              <a:t>Unità di </a:t>
            </a: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Progetto* Laboratorio Centrale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9" name="Rectangle 40"/>
          <p:cNvSpPr/>
          <p:nvPr/>
        </p:nvSpPr>
        <p:spPr bwMode="ltGray">
          <a:xfrm>
            <a:off x="6157577" y="1586980"/>
            <a:ext cx="908355" cy="35310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«CRI per le persone»</a:t>
            </a:r>
            <a:endParaRPr lang="it-IT" sz="8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Rectangle 93"/>
          <p:cNvSpPr/>
          <p:nvPr/>
        </p:nvSpPr>
        <p:spPr bwMode="ltGray">
          <a:xfrm>
            <a:off x="513012" y="1544187"/>
            <a:ext cx="1246808" cy="35310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algn="ctr"/>
            <a:r>
              <a:rPr lang="it-IT" sz="800" kern="0" dirty="0">
                <a:solidFill>
                  <a:schemeClr val="bg1"/>
                </a:solidFill>
                <a:latin typeface="Arial"/>
              </a:rPr>
              <a:t>Cooperazione </a:t>
            </a: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e Relazioni Internazionali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1" name="Rectangle 93"/>
          <p:cNvSpPr/>
          <p:nvPr/>
        </p:nvSpPr>
        <p:spPr bwMode="ltGray">
          <a:xfrm>
            <a:off x="1980997" y="1551479"/>
            <a:ext cx="773978" cy="35310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Emergenze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cxnSp>
        <p:nvCxnSpPr>
          <p:cNvPr id="75" name="Elbow Connector 41"/>
          <p:cNvCxnSpPr>
            <a:stCxn id="71" idx="0"/>
            <a:endCxn id="68" idx="0"/>
          </p:cNvCxnSpPr>
          <p:nvPr/>
        </p:nvCxnSpPr>
        <p:spPr>
          <a:xfrm rot="16200000" flipH="1">
            <a:off x="2894874" y="1024590"/>
            <a:ext cx="17475" cy="1071252"/>
          </a:xfrm>
          <a:prstGeom prst="bentConnector3">
            <a:avLst>
              <a:gd name="adj1" fmla="val -1308155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79" name="Elbow Connector 41"/>
          <p:cNvCxnSpPr>
            <a:endCxn id="71" idx="2"/>
          </p:cNvCxnSpPr>
          <p:nvPr/>
        </p:nvCxnSpPr>
        <p:spPr>
          <a:xfrm rot="16200000" flipV="1">
            <a:off x="2284953" y="1987615"/>
            <a:ext cx="237006" cy="70940"/>
          </a:xfrm>
          <a:prstGeom prst="bentConnector3">
            <a:avLst>
              <a:gd name="adj1" fmla="val -2611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81" name="Rectangle 100"/>
          <p:cNvSpPr/>
          <p:nvPr/>
        </p:nvSpPr>
        <p:spPr bwMode="ltGray">
          <a:xfrm>
            <a:off x="2432143" y="2014163"/>
            <a:ext cx="749113" cy="29619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latin typeface="Arial"/>
              </a:rPr>
              <a:t>CONE/COE</a:t>
            </a:r>
            <a:endParaRPr lang="it-IT" sz="800" kern="0" dirty="0">
              <a:latin typeface="Arial"/>
            </a:endParaRPr>
          </a:p>
        </p:txBody>
      </p:sp>
      <p:sp>
        <p:nvSpPr>
          <p:cNvPr id="85" name="Rectangle 100"/>
          <p:cNvSpPr/>
          <p:nvPr/>
        </p:nvSpPr>
        <p:spPr bwMode="ltGray">
          <a:xfrm>
            <a:off x="2432142" y="2374737"/>
            <a:ext cx="749113" cy="29619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latin typeface="Arial"/>
              </a:rPr>
              <a:t>SON/Sala Italia</a:t>
            </a:r>
            <a:endParaRPr lang="it-IT" sz="800" kern="0" dirty="0">
              <a:latin typeface="Arial"/>
            </a:endParaRPr>
          </a:p>
        </p:txBody>
      </p:sp>
      <p:cxnSp>
        <p:nvCxnSpPr>
          <p:cNvPr id="86" name="Elbow Connector 41"/>
          <p:cNvCxnSpPr>
            <a:stCxn id="85" idx="1"/>
            <a:endCxn id="71" idx="2"/>
          </p:cNvCxnSpPr>
          <p:nvPr/>
        </p:nvCxnSpPr>
        <p:spPr>
          <a:xfrm rot="10800000">
            <a:off x="2367986" y="1904583"/>
            <a:ext cx="64156" cy="618253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91" name="Elbow Connector 41"/>
          <p:cNvCxnSpPr>
            <a:stCxn id="70" idx="0"/>
            <a:endCxn id="69" idx="0"/>
          </p:cNvCxnSpPr>
          <p:nvPr/>
        </p:nvCxnSpPr>
        <p:spPr>
          <a:xfrm rot="16200000" flipH="1">
            <a:off x="3852688" y="-1172086"/>
            <a:ext cx="42793" cy="5475339"/>
          </a:xfrm>
          <a:prstGeom prst="bentConnector3">
            <a:avLst>
              <a:gd name="adj1" fmla="val -5342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68" name="Rectangle 100"/>
          <p:cNvSpPr/>
          <p:nvPr/>
        </p:nvSpPr>
        <p:spPr bwMode="ltGray">
          <a:xfrm>
            <a:off x="3052016" y="1568954"/>
            <a:ext cx="774444" cy="33268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Migrazioni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1" name="Rectangle 100"/>
          <p:cNvSpPr/>
          <p:nvPr/>
        </p:nvSpPr>
        <p:spPr bwMode="ltGray">
          <a:xfrm>
            <a:off x="2438926" y="2749735"/>
            <a:ext cx="749113" cy="29619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latin typeface="Arial"/>
              </a:rPr>
              <a:t>NPI</a:t>
            </a:r>
            <a:endParaRPr lang="it-IT" sz="800" kern="0" dirty="0">
              <a:latin typeface="Arial"/>
            </a:endParaRPr>
          </a:p>
        </p:txBody>
      </p:sp>
      <p:cxnSp>
        <p:nvCxnSpPr>
          <p:cNvPr id="42" name="Elbow Connector 41"/>
          <p:cNvCxnSpPr>
            <a:endCxn id="71" idx="2"/>
          </p:cNvCxnSpPr>
          <p:nvPr/>
        </p:nvCxnSpPr>
        <p:spPr>
          <a:xfrm rot="16200000" flipV="1">
            <a:off x="1818874" y="2453695"/>
            <a:ext cx="1174465" cy="76239"/>
          </a:xfrm>
          <a:prstGeom prst="bentConnector3">
            <a:avLst>
              <a:gd name="adj1" fmla="val 455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47" name="Elbow Connector 41"/>
          <p:cNvCxnSpPr>
            <a:stCxn id="65" idx="0"/>
            <a:endCxn id="67" idx="0"/>
          </p:cNvCxnSpPr>
          <p:nvPr/>
        </p:nvCxnSpPr>
        <p:spPr>
          <a:xfrm rot="16200000" flipH="1">
            <a:off x="6702919" y="350998"/>
            <a:ext cx="25173" cy="2455281"/>
          </a:xfrm>
          <a:prstGeom prst="bentConnector3">
            <a:avLst>
              <a:gd name="adj1" fmla="val -908116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57670"/>
              </p:ext>
            </p:extLst>
          </p:nvPr>
        </p:nvGraphicFramePr>
        <p:xfrm>
          <a:off x="334875" y="3301723"/>
          <a:ext cx="8409030" cy="297396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38708">
                  <a:extLst>
                    <a:ext uri="{9D8B030D-6E8A-4147-A177-3AD203B41FA5}">
                      <a16:colId xmlns:a16="http://schemas.microsoft.com/office/drawing/2014/main" val="3072619439"/>
                    </a:ext>
                  </a:extLst>
                </a:gridCol>
                <a:gridCol w="7170322">
                  <a:extLst>
                    <a:ext uri="{9D8B030D-6E8A-4147-A177-3AD203B41FA5}">
                      <a16:colId xmlns:a16="http://schemas.microsoft.com/office/drawing/2014/main" val="1659344755"/>
                    </a:ext>
                  </a:extLst>
                </a:gridCol>
              </a:tblGrid>
              <a:tr h="4153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sng" kern="0" spc="0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Direzione Operations (1 di 2)</a:t>
                      </a:r>
                      <a:endParaRPr lang="it-IT" sz="1100" u="sng" kern="0" spc="0" dirty="0" smtClean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800" b="0" kern="0" spc="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592225007"/>
                  </a:ext>
                </a:extLst>
              </a:tr>
              <a:tr h="700234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kern="0" spc="0" baseline="0" dirty="0" err="1" smtClean="0"/>
                        <a:t>Cooperazione</a:t>
                      </a:r>
                      <a:r>
                        <a:rPr lang="en-US" altLang="it-IT" sz="1050" b="1" kern="0" spc="0" baseline="0" dirty="0" smtClean="0"/>
                        <a:t> e </a:t>
                      </a:r>
                      <a:r>
                        <a:rPr lang="en-US" altLang="it-IT" sz="1050" b="1" kern="0" spc="0" baseline="0" dirty="0" err="1" smtClean="0"/>
                        <a:t>Relazioni</a:t>
                      </a:r>
                      <a:r>
                        <a:rPr lang="en-US" altLang="it-IT" sz="1050" b="1" kern="0" spc="0" baseline="0" dirty="0" smtClean="0"/>
                        <a:t> </a:t>
                      </a:r>
                      <a:r>
                        <a:rPr lang="en-US" altLang="it-IT" sz="1050" b="1" kern="0" spc="0" baseline="0" dirty="0" err="1" smtClean="0"/>
                        <a:t>Internazionali</a:t>
                      </a:r>
                      <a:endParaRPr lang="en-US" altLang="it-IT" sz="1050" b="1" kern="0" spc="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0" spc="0" baseline="0" dirty="0" smtClean="0"/>
                        <a:t>Supporto alle relazioni con gli Organismi Internazionali e con le società consorelle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0" spc="0" baseline="0" dirty="0" smtClean="0"/>
                        <a:t>Programmazione e gestione dei programmi di cooperazione internazionale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0" spc="0" baseline="0" dirty="0" smtClean="0"/>
                        <a:t>Gestione dei delegati internazionali e delle attività di cooperazione decentrata</a:t>
                      </a:r>
                      <a:endParaRPr lang="it-IT" altLang="it-IT" sz="1000" b="0" kern="0" spc="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688649895"/>
                  </a:ext>
                </a:extLst>
              </a:tr>
              <a:tr h="1060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kern="0" spc="0" dirty="0" smtClean="0"/>
                        <a:t>Emergenze</a:t>
                      </a:r>
                      <a:endParaRPr lang="it-IT" sz="1050" b="1" kern="0" spc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/>
                        <a:t>Preparazione e gestione della risposta a disastri ed emergenze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/>
                        <a:t>Controllo della mobilitazione attraverso la Sala Operativa Nazionale (SON)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u="none" kern="0" spc="0" baseline="0" dirty="0" smtClean="0">
                          <a:solidFill>
                            <a:schemeClr val="tx1"/>
                          </a:solidFill>
                        </a:rPr>
                        <a:t>Formazione del personale sulle tematiche dell’Emergenza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u="none" kern="0" spc="0" baseline="0" dirty="0" smtClean="0">
                          <a:solidFill>
                            <a:schemeClr val="tx1"/>
                          </a:solidFill>
                        </a:rPr>
                        <a:t>Programmazione e mobilitazione di attrezzature e mezzi in risposta alle emergenze. Gestione delle attrezzature e mezzi funzionali ai Corpi Ausiliari alle Forze Armate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u="none" kern="0" spc="0" baseline="0" dirty="0" smtClean="0">
                          <a:solidFill>
                            <a:schemeClr val="tx1"/>
                          </a:solidFill>
                        </a:rPr>
                        <a:t>Gestione Convenzioni e Accordi di riferimento alle attività dell’emergenza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/>
                        <a:t>Gestione dei Centri di Emergenza, dei magazzini e dei relativi flussi logistici (</a:t>
                      </a: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</a:rPr>
                        <a:t>COE, NPI,…</a:t>
                      </a:r>
                      <a:r>
                        <a:rPr lang="it-IT" altLang="it-IT" sz="1000" b="0" kern="0" spc="0" baseline="0" dirty="0" smtClean="0"/>
                        <a:t>)</a:t>
                      </a:r>
                      <a:endParaRPr lang="it-IT" altLang="it-IT" sz="1000" b="0" kern="0" spc="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634580224"/>
                  </a:ext>
                </a:extLst>
              </a:tr>
              <a:tr h="700234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50" b="1" kern="0" spc="0" baseline="0" dirty="0" smtClean="0"/>
                        <a:t>Migrazioni</a:t>
                      </a:r>
                      <a:endParaRPr lang="it-IT" altLang="it-IT" sz="1050" b="1" kern="0" spc="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0" spc="0" dirty="0" smtClean="0"/>
                        <a:t>Coordinamento delle attività di accoglienza e integrazione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0" spc="0" dirty="0" smtClean="0"/>
                        <a:t>Gestione delle attività di </a:t>
                      </a:r>
                      <a:r>
                        <a:rPr lang="it-IT" altLang="it-IT" sz="1000" kern="0" spc="0" dirty="0" err="1" smtClean="0"/>
                        <a:t>Restoring</a:t>
                      </a:r>
                      <a:r>
                        <a:rPr lang="it-IT" altLang="it-IT" sz="1000" kern="0" spc="0" dirty="0" smtClean="0"/>
                        <a:t> Family Link</a:t>
                      </a:r>
                      <a:r>
                        <a:rPr lang="it-IT" altLang="it-IT" sz="1000" kern="0" spc="0" baseline="0" dirty="0" smtClean="0"/>
                        <a:t> e degli interventi legati alle persone migranti</a:t>
                      </a:r>
                      <a:endParaRPr lang="it-IT" altLang="it-IT" sz="1000" b="1" kern="0" spc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606247994"/>
                  </a:ext>
                </a:extLst>
              </a:tr>
            </a:tbl>
          </a:graphicData>
        </a:graphic>
      </p:graphicFrame>
      <p:cxnSp>
        <p:nvCxnSpPr>
          <p:cNvPr id="37" name="Elbow Connector 41"/>
          <p:cNvCxnSpPr>
            <a:stCxn id="50" idx="2"/>
            <a:endCxn id="66" idx="0"/>
          </p:cNvCxnSpPr>
          <p:nvPr/>
        </p:nvCxnSpPr>
        <p:spPr>
          <a:xfrm rot="5400000">
            <a:off x="4379033" y="1358146"/>
            <a:ext cx="352480" cy="4504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518559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 smtClean="0">
                <a:latin typeface="Arial" panose="020B0604020202020204" pitchFamily="34" charset="0"/>
              </a:rPr>
              <a:t>Focus Direzione </a:t>
            </a:r>
            <a:r>
              <a:rPr lang="it-IT" sz="1400" i="1" kern="0" dirty="0" smtClean="0">
                <a:latin typeface="Arial"/>
              </a:rPr>
              <a:t>Operations</a:t>
            </a:r>
            <a:endParaRPr lang="it-IT" sz="1400" i="1" kern="0" dirty="0">
              <a:latin typeface="Arial"/>
            </a:endParaRPr>
          </a:p>
        </p:txBody>
      </p:sp>
      <p:graphicFrame>
        <p:nvGraphicFramePr>
          <p:cNvPr id="4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333909"/>
              </p:ext>
            </p:extLst>
          </p:nvPr>
        </p:nvGraphicFramePr>
        <p:xfrm>
          <a:off x="312738" y="1315221"/>
          <a:ext cx="8507734" cy="310186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63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5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sng" kern="0" spc="0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Direzione Operations (2 di 2)</a:t>
                      </a:r>
                      <a:endParaRPr lang="it-IT" sz="1100" u="sng" kern="0" spc="0" dirty="0" smtClean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900" b="1" kern="0" spc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889468910"/>
                  </a:ext>
                </a:extLst>
              </a:tr>
              <a:tr h="486173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50" b="1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Salute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dirty="0" smtClean="0"/>
                        <a:t>Coordinamento delle attività </a:t>
                      </a:r>
                      <a:r>
                        <a:rPr lang="it-IT" altLang="it-IT" sz="1000" b="0" u="none" kern="0" spc="0" dirty="0" smtClean="0">
                          <a:solidFill>
                            <a:schemeClr val="tx1"/>
                          </a:solidFill>
                        </a:rPr>
                        <a:t>sanitarie e relative assicurazioni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dirty="0" smtClean="0"/>
                        <a:t>Sviluppo e coordinamento</a:t>
                      </a:r>
                      <a:r>
                        <a:rPr lang="it-IT" altLang="it-IT" sz="1000" b="0" kern="0" spc="0" baseline="0" dirty="0" smtClean="0"/>
                        <a:t> di programmi sulla salute e relativa formazione</a:t>
                      </a:r>
                      <a:endParaRPr lang="it-IT" altLang="it-IT" sz="1000" b="0" kern="0" spc="0" dirty="0" smtClean="0"/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dirty="0" smtClean="0"/>
                        <a:t>Unità Promozione</a:t>
                      </a:r>
                      <a:r>
                        <a:rPr lang="it-IT" altLang="it-IT" sz="1000" b="0" kern="0" spc="0" baseline="0" dirty="0" smtClean="0"/>
                        <a:t> Attività e Distribuzione Materiali Editoriali in Ambito Sanitario e di Educazione Sanitaria</a:t>
                      </a:r>
                      <a:endParaRPr lang="it-IT" altLang="it-IT" sz="1000" b="0" kern="0" spc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779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kern="0" spc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Sociale</a:t>
                      </a:r>
                      <a:endParaRPr lang="en-US" altLang="it-IT" sz="1050" b="1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dirty="0" smtClean="0"/>
                        <a:t>Coordinamento</a:t>
                      </a:r>
                      <a:r>
                        <a:rPr lang="it-IT" altLang="it-IT" sz="1000" b="0" kern="0" spc="0" baseline="0" dirty="0" smtClean="0"/>
                        <a:t> e supporto </a:t>
                      </a:r>
                      <a:r>
                        <a:rPr lang="it-IT" altLang="it-IT" sz="1000" b="0" kern="0" spc="0" dirty="0" smtClean="0"/>
                        <a:t>delle attività socio-assistenziali sul territorio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dirty="0" err="1" smtClean="0"/>
                        <a:t>Focal</a:t>
                      </a:r>
                      <a:r>
                        <a:rPr lang="it-IT" altLang="it-IT" sz="1000" b="0" kern="0" spc="0" dirty="0" smtClean="0"/>
                        <a:t> Point per le attività inerenti il «IFRC </a:t>
                      </a:r>
                      <a:r>
                        <a:rPr lang="it-IT" altLang="it-IT" sz="1000" b="0" kern="0" spc="0" dirty="0" err="1" smtClean="0"/>
                        <a:t>Psychosocial</a:t>
                      </a:r>
                      <a:r>
                        <a:rPr lang="it-IT" altLang="it-IT" sz="1000" b="0" kern="0" spc="0" dirty="0" smtClean="0"/>
                        <a:t> Centre» e il Forum ENPS</a:t>
                      </a:r>
                      <a:endParaRPr lang="it-IT" altLang="it-IT" sz="1000" b="0" kern="0" spc="0" baseline="0" noProof="0" dirty="0" smtClean="0"/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/>
                        <a:t>Sviluppo di programmi di inclusione sociale ed </a:t>
                      </a:r>
                      <a:r>
                        <a:rPr lang="it-IT" altLang="it-IT" sz="1000" b="0" kern="0" spc="0" baseline="0" noProof="0" dirty="0" err="1" smtClean="0"/>
                        <a:t>empowerment</a:t>
                      </a:r>
                      <a:endParaRPr lang="it-IT" altLang="it-IT" sz="1000" b="0" kern="0" spc="0" baseline="0" noProof="0" dirty="0" smtClean="0"/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/>
                        <a:t>Supporto alle attività delle altre strutture operative nell’ambito socio-assistenziale</a:t>
                      </a:r>
                      <a:endParaRPr lang="it-IT" altLang="it-IT" sz="1000" b="0" kern="0" spc="0" baseline="0" noProof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Unità di Progetto Laboratorio Centrale*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/>
                        <a:t>Gestione e sviluppo del Laboratorio Centrale CRI</a:t>
                      </a:r>
                      <a:endParaRPr lang="it-IT" altLang="it-IT" sz="1000" b="0" kern="0" spc="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3675165614"/>
                  </a:ext>
                </a:extLst>
              </a:tr>
              <a:tr h="962900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kern="0" spc="0" baseline="0" dirty="0" smtClean="0"/>
                        <a:t>«CRI per le </a:t>
                      </a:r>
                      <a:r>
                        <a:rPr lang="en-US" altLang="it-IT" sz="1050" b="1" kern="0" spc="0" baseline="0" dirty="0" err="1" smtClean="0"/>
                        <a:t>persone</a:t>
                      </a:r>
                      <a:r>
                        <a:rPr lang="en-US" altLang="it-IT" sz="1050" b="1" kern="0" spc="0" baseline="0" dirty="0" smtClean="0"/>
                        <a:t>»</a:t>
                      </a:r>
                      <a:endParaRPr lang="en-US" altLang="it-IT" sz="1050" b="1" kern="0" spc="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 flusso informativo relativo ai servizi e alle attività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operativa di programmi assistenza e tele-assistenza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Presidio unitario della raccolta dati sui servizi socio-assistenziali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Servizio h 24 di assistenza ai cittadini sui servizi CRI e al territorio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745294358"/>
                  </a:ext>
                </a:extLst>
              </a:tr>
            </a:tbl>
          </a:graphicData>
        </a:graphic>
      </p:graphicFrame>
      <p:sp>
        <p:nvSpPr>
          <p:cNvPr id="5" name="TextBox 83"/>
          <p:cNvSpPr txBox="1"/>
          <p:nvPr/>
        </p:nvSpPr>
        <p:spPr>
          <a:xfrm>
            <a:off x="179512" y="6453336"/>
            <a:ext cx="5590305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 smtClean="0"/>
              <a:t>* </a:t>
            </a:r>
            <a:r>
              <a:rPr lang="it-IT" sz="800" dirty="0" smtClean="0"/>
              <a:t>L’unità di progetto è una struttura pro-tempore che non rientra stabilmente all’interno dell’organigramma dell’Associazione.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3122631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39495" y="727888"/>
            <a:ext cx="8520991" cy="1620992"/>
          </a:xfrm>
          <a:prstGeom prst="roundRect">
            <a:avLst>
              <a:gd name="adj" fmla="val 3890"/>
            </a:avLst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>
                <a:latin typeface="Arial" panose="020B0604020202020204" pitchFamily="34" charset="0"/>
              </a:rPr>
              <a:t>Focus </a:t>
            </a:r>
            <a:r>
              <a:rPr lang="it-IT" altLang="it-IT" sz="1400" i="1" dirty="0" smtClean="0">
                <a:latin typeface="Arial" panose="020B0604020202020204" pitchFamily="34" charset="0"/>
              </a:rPr>
              <a:t>Direzione </a:t>
            </a:r>
            <a:r>
              <a:rPr lang="it-IT" sz="1400" i="1" kern="0" dirty="0" smtClean="0">
                <a:latin typeface="Arial"/>
              </a:rPr>
              <a:t>Giovani e Volontariato</a:t>
            </a:r>
            <a:endParaRPr lang="it-IT" sz="1400" i="1" kern="0" dirty="0">
              <a:latin typeface="Arial"/>
            </a:endParaRPr>
          </a:p>
        </p:txBody>
      </p:sp>
      <p:sp>
        <p:nvSpPr>
          <p:cNvPr id="50" name="Rectangle 141"/>
          <p:cNvSpPr/>
          <p:nvPr/>
        </p:nvSpPr>
        <p:spPr bwMode="ltGray">
          <a:xfrm>
            <a:off x="3707904" y="1179601"/>
            <a:ext cx="1603604" cy="350823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DC69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900" kern="0" dirty="0">
                <a:solidFill>
                  <a:srgbClr val="000000"/>
                </a:solidFill>
                <a:latin typeface="Arial"/>
              </a:rPr>
              <a:t>Direzione Giovani e Volontariato</a:t>
            </a:r>
          </a:p>
        </p:txBody>
      </p:sp>
      <p:sp>
        <p:nvSpPr>
          <p:cNvPr id="35" name="Rectangle 93"/>
          <p:cNvSpPr/>
          <p:nvPr/>
        </p:nvSpPr>
        <p:spPr bwMode="ltGray">
          <a:xfrm>
            <a:off x="5284247" y="1901065"/>
            <a:ext cx="1159961" cy="37580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Volontariato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7" name="Rectangle 93"/>
          <p:cNvSpPr/>
          <p:nvPr/>
        </p:nvSpPr>
        <p:spPr bwMode="ltGray">
          <a:xfrm>
            <a:off x="3920012" y="1901065"/>
            <a:ext cx="1159960" cy="365206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Programmi Giovani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3" name="Rectangle 93"/>
          <p:cNvSpPr/>
          <p:nvPr/>
        </p:nvSpPr>
        <p:spPr bwMode="ltGray">
          <a:xfrm>
            <a:off x="2555776" y="1890464"/>
            <a:ext cx="1159960" cy="37580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Formazione volontari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cxnSp>
        <p:nvCxnSpPr>
          <p:cNvPr id="45" name="Elbow Connector 41"/>
          <p:cNvCxnSpPr>
            <a:stCxn id="50" idx="2"/>
            <a:endCxn id="37" idx="0"/>
          </p:cNvCxnSpPr>
          <p:nvPr/>
        </p:nvCxnSpPr>
        <p:spPr>
          <a:xfrm rot="5400000">
            <a:off x="4319529" y="1710887"/>
            <a:ext cx="370641" cy="971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graphicFrame>
        <p:nvGraphicFramePr>
          <p:cNvPr id="20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26052"/>
              </p:ext>
            </p:extLst>
          </p:nvPr>
        </p:nvGraphicFramePr>
        <p:xfrm>
          <a:off x="252568" y="2729319"/>
          <a:ext cx="8507918" cy="350799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28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9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sng" kern="0" dirty="0" smtClean="0"/>
                        <a:t>Direzione Giovani e Volontariato</a:t>
                      </a: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1000" b="0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3785455689"/>
                  </a:ext>
                </a:extLst>
              </a:tr>
              <a:tr h="7225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kern="0" dirty="0" smtClean="0"/>
                        <a:t>Formazione Volontari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Attuazione</a:t>
                      </a:r>
                      <a:r>
                        <a:rPr lang="it-IT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linee guida nazionali sulla formazione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Presidio di riferimento per i Centri di Formazione Regionali e per le</a:t>
                      </a:r>
                      <a:r>
                        <a:rPr lang="it-IT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procedure di accreditamento in tema di formazione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di sistemi e metodi</a:t>
                      </a:r>
                      <a:r>
                        <a:rPr lang="it-IT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la formazione</a:t>
                      </a:r>
                      <a:endParaRPr lang="it-IT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642199347"/>
                  </a:ext>
                </a:extLst>
              </a:tr>
              <a:tr h="879586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 kern="0" dirty="0" smtClean="0"/>
                        <a:t>Programmi Giovani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Attuazione linee strategiche gioventù</a:t>
                      </a:r>
                      <a:endParaRPr lang="it-IT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Elaborazione e coordinamento di progetti specifici,</a:t>
                      </a:r>
                      <a:r>
                        <a:rPr lang="it-IT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il coinvolgimento delle strutture nazionali e territoriali competenti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di iniziative di promozione e sviluppo dei giovani, anche a livello internazionale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Coordinamento delle attività dei giovani sul territorio</a:t>
                      </a:r>
                      <a:endParaRPr lang="it-IT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4196862397"/>
                  </a:ext>
                </a:extLst>
              </a:tr>
              <a:tr h="1101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kern="0" dirty="0" smtClean="0"/>
                        <a:t>Volontariato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e coordinamento</a:t>
                      </a:r>
                      <a:r>
                        <a:rPr lang="it-IT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azioni e programmi di promozione, protezione e riconoscimento del volontariato e dei volontari</a:t>
                      </a:r>
                      <a:endParaRPr lang="it-IT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Presidio al Servizio Civile Universale e ai programmi di volontariato europeo e internazionale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 assicurazione volontari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4013703018"/>
                  </a:ext>
                </a:extLst>
              </a:tr>
            </a:tbl>
          </a:graphicData>
        </a:graphic>
      </p:graphicFrame>
      <p:cxnSp>
        <p:nvCxnSpPr>
          <p:cNvPr id="22" name="Elbow Connector 41"/>
          <p:cNvCxnSpPr>
            <a:stCxn id="43" idx="0"/>
            <a:endCxn id="35" idx="0"/>
          </p:cNvCxnSpPr>
          <p:nvPr/>
        </p:nvCxnSpPr>
        <p:spPr>
          <a:xfrm rot="16200000" flipH="1">
            <a:off x="4494691" y="531528"/>
            <a:ext cx="10601" cy="2728472"/>
          </a:xfrm>
          <a:prstGeom prst="bentConnector3">
            <a:avLst>
              <a:gd name="adj1" fmla="val -1450665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568547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309924" y="785528"/>
            <a:ext cx="8457463" cy="1212717"/>
          </a:xfrm>
          <a:prstGeom prst="roundRect">
            <a:avLst>
              <a:gd name="adj" fmla="val 3890"/>
            </a:avLst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itle 5"/>
          <p:cNvSpPr txBox="1">
            <a:spLocks/>
          </p:cNvSpPr>
          <p:nvPr/>
        </p:nvSpPr>
        <p:spPr bwMode="auto">
          <a:xfrm>
            <a:off x="312738" y="-18896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>
                <a:latin typeface="Arial" panose="020B0604020202020204" pitchFamily="34" charset="0"/>
              </a:rPr>
              <a:t>Focus </a:t>
            </a:r>
            <a:r>
              <a:rPr lang="it-IT" altLang="it-IT" sz="1400" i="1" dirty="0" smtClean="0">
                <a:latin typeface="Arial" panose="020B0604020202020204" pitchFamily="34" charset="0"/>
              </a:rPr>
              <a:t>Direzione </a:t>
            </a:r>
            <a:r>
              <a:rPr lang="it-IT" sz="1400" i="1" kern="0" dirty="0" smtClean="0">
                <a:latin typeface="Arial"/>
              </a:rPr>
              <a:t>Partnership e Advocacy</a:t>
            </a:r>
            <a:endParaRPr lang="it-IT" sz="1400" i="1" kern="0" dirty="0">
              <a:latin typeface="Arial"/>
            </a:endParaRPr>
          </a:p>
        </p:txBody>
      </p:sp>
      <p:sp>
        <p:nvSpPr>
          <p:cNvPr id="50" name="Rectangle 141"/>
          <p:cNvSpPr/>
          <p:nvPr/>
        </p:nvSpPr>
        <p:spPr bwMode="ltGray">
          <a:xfrm>
            <a:off x="3771431" y="874883"/>
            <a:ext cx="1603604" cy="350823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DC69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900" kern="0" dirty="0">
                <a:solidFill>
                  <a:srgbClr val="000000"/>
                </a:solidFill>
                <a:latin typeface="Arial"/>
              </a:rPr>
              <a:t>Partnership e Advocacy</a:t>
            </a:r>
          </a:p>
        </p:txBody>
      </p:sp>
      <p:sp>
        <p:nvSpPr>
          <p:cNvPr id="25" name="Rectangle 90"/>
          <p:cNvSpPr/>
          <p:nvPr/>
        </p:nvSpPr>
        <p:spPr bwMode="ltGray">
          <a:xfrm>
            <a:off x="6967540" y="1563775"/>
            <a:ext cx="1401533" cy="37580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Diplomazia Umanitaria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6" name="Rectangle 94"/>
          <p:cNvSpPr/>
          <p:nvPr/>
        </p:nvSpPr>
        <p:spPr bwMode="ltGray">
          <a:xfrm>
            <a:off x="6057939" y="1561516"/>
            <a:ext cx="717430" cy="385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Promozione e Visibilità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7" name="Rectangle 91"/>
          <p:cNvSpPr/>
          <p:nvPr/>
        </p:nvSpPr>
        <p:spPr bwMode="ltGray">
          <a:xfrm>
            <a:off x="1120476" y="1557223"/>
            <a:ext cx="951951" cy="35166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>
                <a:solidFill>
                  <a:schemeClr val="bg1"/>
                </a:solidFill>
                <a:latin typeface="Arial"/>
              </a:rPr>
              <a:t>Comunicazione</a:t>
            </a:r>
          </a:p>
        </p:txBody>
      </p:sp>
      <p:sp>
        <p:nvSpPr>
          <p:cNvPr id="33" name="Rectangle 94"/>
          <p:cNvSpPr/>
          <p:nvPr/>
        </p:nvSpPr>
        <p:spPr bwMode="ltGray">
          <a:xfrm>
            <a:off x="3511814" y="1555788"/>
            <a:ext cx="1243861" cy="38379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lIns="0" rIns="0" rtlCol="0" anchor="ctr"/>
          <a:lstStyle/>
          <a:p>
            <a:pPr algn="ctr">
              <a:defRPr/>
            </a:pPr>
            <a:r>
              <a:rPr lang="en-US" altLang="it-IT" sz="800" kern="0" dirty="0" smtClean="0">
                <a:solidFill>
                  <a:schemeClr val="bg1"/>
                </a:solidFill>
                <a:latin typeface="Arial" panose="020B0604020202020204" pitchFamily="34" charset="0"/>
              </a:rPr>
              <a:t>Merchandising, </a:t>
            </a:r>
            <a:r>
              <a:rPr lang="en-US" altLang="it-IT" sz="800" kern="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Pubblicazioni</a:t>
            </a:r>
            <a:r>
              <a:rPr lang="en-US" altLang="it-IT" sz="800" kern="0" dirty="0" smtClean="0">
                <a:solidFill>
                  <a:schemeClr val="bg1"/>
                </a:solidFill>
                <a:latin typeface="Arial" panose="020B0604020202020204" pitchFamily="34" charset="0"/>
              </a:rPr>
              <a:t> e </a:t>
            </a:r>
            <a:r>
              <a:rPr lang="en-US" altLang="it-IT" sz="800" kern="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Uniformi</a:t>
            </a:r>
            <a:endParaRPr lang="en-US" altLang="it-IT" sz="800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4" name="Rectangle 93"/>
          <p:cNvSpPr/>
          <p:nvPr/>
        </p:nvSpPr>
        <p:spPr bwMode="ltGray">
          <a:xfrm>
            <a:off x="2511915" y="1555787"/>
            <a:ext cx="720080" cy="35310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800" kern="0" dirty="0" err="1" smtClean="0">
                <a:solidFill>
                  <a:schemeClr val="bg1"/>
                </a:solidFill>
                <a:latin typeface="Arial"/>
              </a:rPr>
              <a:t>Donors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cxnSp>
        <p:nvCxnSpPr>
          <p:cNvPr id="21" name="Elbow Connector 41"/>
          <p:cNvCxnSpPr>
            <a:stCxn id="27" idx="0"/>
            <a:endCxn id="25" idx="0"/>
          </p:cNvCxnSpPr>
          <p:nvPr/>
        </p:nvCxnSpPr>
        <p:spPr>
          <a:xfrm rot="16200000" flipH="1">
            <a:off x="4629103" y="-1475428"/>
            <a:ext cx="6552" cy="6071855"/>
          </a:xfrm>
          <a:prstGeom prst="bentConnector3">
            <a:avLst>
              <a:gd name="adj1" fmla="val -3489011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28" name="Elbow Connector 41"/>
          <p:cNvCxnSpPr>
            <a:stCxn id="34" idx="0"/>
            <a:endCxn id="33" idx="0"/>
          </p:cNvCxnSpPr>
          <p:nvPr/>
        </p:nvCxnSpPr>
        <p:spPr>
          <a:xfrm rot="16200000" flipH="1">
            <a:off x="3502849" y="924892"/>
            <a:ext cx="1" cy="1261790"/>
          </a:xfrm>
          <a:prstGeom prst="bentConnector3">
            <a:avLst>
              <a:gd name="adj1" fmla="val -2286000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38" name="Elbow Connector 41"/>
          <p:cNvCxnSpPr>
            <a:stCxn id="26" idx="0"/>
            <a:endCxn id="33" idx="0"/>
          </p:cNvCxnSpPr>
          <p:nvPr/>
        </p:nvCxnSpPr>
        <p:spPr>
          <a:xfrm rot="16200000" flipV="1">
            <a:off x="5272336" y="417197"/>
            <a:ext cx="5728" cy="2282909"/>
          </a:xfrm>
          <a:prstGeom prst="bentConnector3">
            <a:avLst>
              <a:gd name="adj1" fmla="val 4090922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graphicFrame>
        <p:nvGraphicFramePr>
          <p:cNvPr id="20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153915"/>
              </p:ext>
            </p:extLst>
          </p:nvPr>
        </p:nvGraphicFramePr>
        <p:xfrm>
          <a:off x="281517" y="2087600"/>
          <a:ext cx="8485869" cy="39835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65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sng" kern="0" dirty="0" smtClean="0"/>
                        <a:t>Direzione Partnership e Advocacy</a:t>
                      </a: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1000" b="0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3785455689"/>
                  </a:ext>
                </a:extLst>
              </a:tr>
              <a:tr h="73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kern="0" dirty="0" smtClean="0"/>
                        <a:t>Comunicazione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contenuti della comunicazione e delle relative piattaforme</a:t>
                      </a:r>
                      <a:endParaRPr lang="it-IT" altLang="it-IT" sz="1000" b="0" i="0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Comunicazione istituzionale, campagne e iniziative di comunicazione  interna ed esterna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Attività di supporto alla comunicazione delle attività e realizzazione di materiale informativo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Ufficio stampa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046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i="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Donors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Organizzazione delle campagne di raccolta fondi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Rapporti con i donatori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Sviluppo, gestione e interfaccia tra donatore e struttura erogatrice del servizio (</a:t>
                      </a:r>
                      <a:r>
                        <a:rPr lang="it-IT" altLang="it-IT" sz="1000" b="0" kern="0" spc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Donor</a:t>
                      </a: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account)</a:t>
                      </a:r>
                      <a:endParaRPr lang="it-IT" altLang="it-IT" sz="1000" b="1" kern="0" spc="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Fundraising online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309287113"/>
                  </a:ext>
                </a:extLst>
              </a:tr>
              <a:tr h="536908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Merchandising, </a:t>
                      </a:r>
                      <a:r>
                        <a:rPr lang="en-US" altLang="it-IT" sz="1050" b="1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Pubblicazioni</a:t>
                      </a:r>
                      <a:r>
                        <a:rPr lang="en-US" altLang="it-IT" sz="1050" b="1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altLang="it-IT" sz="1050" b="1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Uniformi</a:t>
                      </a:r>
                      <a:endParaRPr lang="en-US" altLang="it-IT" sz="1050" b="1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Ideazione e gestione del materiale promozionale, del merchandising CRI e delle uniformi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 materiale editoriale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Sviluppo Brand CRI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642199347"/>
                  </a:ext>
                </a:extLst>
              </a:tr>
              <a:tr h="490177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Partenariati</a:t>
                      </a:r>
                      <a:endParaRPr lang="en-US" altLang="it-IT" sz="1050" b="1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Attivazione e presidio di partenariati e accordi strategici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u="none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Sviluppo politiche e attività di affiliazione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Relazioni e partnership con grandi aziende</a:t>
                      </a:r>
                      <a:endParaRPr lang="it-IT" altLang="it-IT" sz="1000" b="0" u="none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4013703018"/>
                  </a:ext>
                </a:extLst>
              </a:tr>
              <a:tr h="608885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kern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Promozione</a:t>
                      </a:r>
                      <a:r>
                        <a:rPr lang="en-US" altLang="it-IT" sz="105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altLang="it-IT" sz="105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Visibilità</a:t>
                      </a:r>
                      <a:endParaRPr lang="en-US" altLang="it-IT" sz="1050" b="1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Organizzazione della partecipazione ad eventi relativi alle tematiche statutarie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Promozione e organizzazione di eventi associativi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Cerimoniale e supporto alle attività di rappresentanza ufficiale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463818407"/>
                  </a:ext>
                </a:extLst>
              </a:tr>
              <a:tr h="490177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50" b="1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Diplomazia Umanitaria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Sostegno e promozione di campagne di advocacy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Presidio alle politiche umanitarie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2030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727917189"/>
                  </a:ext>
                </a:extLst>
              </a:tr>
            </a:tbl>
          </a:graphicData>
        </a:graphic>
      </p:graphicFrame>
      <p:cxnSp>
        <p:nvCxnSpPr>
          <p:cNvPr id="29" name="Elbow Connector 41"/>
          <p:cNvCxnSpPr>
            <a:stCxn id="26" idx="0"/>
            <a:endCxn id="50" idx="2"/>
          </p:cNvCxnSpPr>
          <p:nvPr/>
        </p:nvCxnSpPr>
        <p:spPr>
          <a:xfrm rot="16200000" flipV="1">
            <a:off x="5327039" y="471900"/>
            <a:ext cx="335810" cy="184342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31" name="Rectangle 94"/>
          <p:cNvSpPr/>
          <p:nvPr/>
        </p:nvSpPr>
        <p:spPr bwMode="ltGray">
          <a:xfrm>
            <a:off x="5048092" y="1561516"/>
            <a:ext cx="717430" cy="385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Partenariati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cxnSp>
        <p:nvCxnSpPr>
          <p:cNvPr id="32" name="Elbow Connector 41"/>
          <p:cNvCxnSpPr>
            <a:stCxn id="31" idx="0"/>
            <a:endCxn id="33" idx="0"/>
          </p:cNvCxnSpPr>
          <p:nvPr/>
        </p:nvCxnSpPr>
        <p:spPr>
          <a:xfrm rot="16200000" flipV="1">
            <a:off x="4767412" y="922121"/>
            <a:ext cx="5728" cy="1273062"/>
          </a:xfrm>
          <a:prstGeom prst="bentConnector3">
            <a:avLst>
              <a:gd name="adj1" fmla="val 4090922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414108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Elbow Connector 54"/>
          <p:cNvCxnSpPr>
            <a:stCxn id="56" idx="2"/>
          </p:cNvCxnSpPr>
          <p:nvPr/>
        </p:nvCxnSpPr>
        <p:spPr>
          <a:xfrm rot="16200000" flipH="1">
            <a:off x="5170717" y="820038"/>
            <a:ext cx="1073335" cy="2697803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92D050"/>
            </a:solidFill>
            <a:prstDash val="sysDash"/>
          </a:ln>
          <a:effectLst/>
        </p:spPr>
      </p:cxnSp>
      <p:sp>
        <p:nvSpPr>
          <p:cNvPr id="197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1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prstClr val="black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Struttura organizzativa </a:t>
            </a:r>
            <a:endParaRPr kumimoji="0" lang="it-IT" altLang="it-IT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>
                <a:prstClr val="black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Focus Strutture Regionali</a:t>
            </a:r>
            <a:endParaRPr kumimoji="0" lang="it-IT" altLang="it-IT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/>
          </p:nvPr>
        </p:nvGraphicFramePr>
        <p:xfrm>
          <a:off x="312739" y="3933056"/>
          <a:ext cx="8435726" cy="2581342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1995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104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kern="0" dirty="0" smtClean="0">
                          <a:latin typeface="+mn-lt"/>
                        </a:rPr>
                        <a:t>Coordinamento </a:t>
                      </a:r>
                      <a:r>
                        <a:rPr lang="it-IT" sz="1100" b="1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Amministrazione</a:t>
                      </a:r>
                      <a:endParaRPr lang="it-IT" sz="1100" b="1" kern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al Segretario Regionale relativamente agli adempimenti amministrativi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Acquisto di beni e servizi in accordo con le strutture del Comitato Nazionale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dei servizi amministrativi e della vigilanza sul territorio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19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Coordinamento Operations e Facility</a:t>
                      </a:r>
                      <a:endParaRPr lang="it-IT" sz="1100" b="1" kern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 parco veicolare e della Motorizzazione regionale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 magazzino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delle attività operative e delle relative risorse strumentali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Manutenzione e conservazione del patrimonio immobiliare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428351442"/>
                  </a:ext>
                </a:extLst>
              </a:tr>
              <a:tr h="87411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Coordinamento </a:t>
                      </a:r>
                      <a:r>
                        <a:rPr lang="it-IT" sz="1100" b="1" kern="0" baseline="0" dirty="0" smtClean="0">
                          <a:latin typeface="+mn-lt"/>
                        </a:rPr>
                        <a:t>Supporto alla Governance</a:t>
                      </a:r>
                      <a:endParaRPr lang="it-IT" sz="1100" b="1" kern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Coordinamento dei programmi e delle attività di sviluppo e promozione del volontariato a livello regionale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Attività di coordinamento delle attività di formazione e del Servizio Civile Nazionale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Coordinamento e supporto in favore dei Comitati territoriali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Comunicazione, sviluppo di </a:t>
                      </a:r>
                      <a:r>
                        <a:rPr lang="it-IT" altLang="it-IT" sz="1000" b="0" i="1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partnership </a:t>
                      </a:r>
                      <a:r>
                        <a:rPr lang="it-IT" altLang="it-IT" sz="1000" b="0" i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promozione di attività di </a:t>
                      </a:r>
                      <a:r>
                        <a:rPr lang="it-IT" altLang="it-IT" sz="1000" b="0" i="1" kern="0" spc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advocacy</a:t>
                      </a:r>
                      <a:r>
                        <a:rPr lang="it-IT" altLang="it-IT" sz="1000" b="0" i="1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altLang="it-IT" sz="1000" b="0" i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livello regionale</a:t>
                      </a:r>
                      <a:endParaRPr lang="it-IT" altLang="it-IT" sz="1000" b="0" i="1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Ufficio soci 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666022725"/>
                  </a:ext>
                </a:extLst>
              </a:tr>
            </a:tbl>
          </a:graphicData>
        </a:graphic>
      </p:graphicFrame>
      <p:sp>
        <p:nvSpPr>
          <p:cNvPr id="58" name="Rounded Rectangle 57"/>
          <p:cNvSpPr/>
          <p:nvPr/>
        </p:nvSpPr>
        <p:spPr>
          <a:xfrm>
            <a:off x="312739" y="825551"/>
            <a:ext cx="8435726" cy="2891481"/>
          </a:xfrm>
          <a:prstGeom prst="roundRect">
            <a:avLst>
              <a:gd name="adj" fmla="val 6943"/>
            </a:avLst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6" name="Elbow Connector 45"/>
          <p:cNvCxnSpPr>
            <a:stCxn id="53" idx="2"/>
            <a:endCxn id="74" idx="3"/>
          </p:cNvCxnSpPr>
          <p:nvPr/>
        </p:nvCxnSpPr>
        <p:spPr>
          <a:xfrm rot="5400000">
            <a:off x="3769842" y="2749801"/>
            <a:ext cx="1081725" cy="197487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49" name="Elbow Connector 48"/>
          <p:cNvCxnSpPr>
            <a:stCxn id="56" idx="2"/>
            <a:endCxn id="54" idx="0"/>
          </p:cNvCxnSpPr>
          <p:nvPr/>
        </p:nvCxnSpPr>
        <p:spPr>
          <a:xfrm rot="16200000" flipH="1">
            <a:off x="4269986" y="1720770"/>
            <a:ext cx="180062" cy="306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52" name="Rectangle 51"/>
          <p:cNvSpPr/>
          <p:nvPr/>
        </p:nvSpPr>
        <p:spPr bwMode="ltGray">
          <a:xfrm>
            <a:off x="3931740" y="1951669"/>
            <a:ext cx="1051200" cy="432048"/>
          </a:xfrm>
          <a:prstGeom prst="rect">
            <a:avLst/>
          </a:prstGeom>
          <a:solidFill>
            <a:srgbClr val="FFB600">
              <a:lumMod val="75000"/>
            </a:srgbClr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 bwMode="ltGray">
          <a:xfrm>
            <a:off x="3883847" y="1875634"/>
            <a:ext cx="1051200" cy="432048"/>
          </a:xfrm>
          <a:prstGeom prst="rect">
            <a:avLst/>
          </a:prstGeom>
          <a:solidFill>
            <a:srgbClr val="FFB600">
              <a:lumMod val="75000"/>
            </a:srgbClr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 bwMode="ltGray">
          <a:xfrm>
            <a:off x="3835951" y="1812335"/>
            <a:ext cx="1051200" cy="432048"/>
          </a:xfrm>
          <a:prstGeom prst="rect">
            <a:avLst/>
          </a:prstGeom>
          <a:solidFill>
            <a:srgbClr val="FFB600">
              <a:lumMod val="75000"/>
            </a:srgbClr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Segretari Regionali</a:t>
            </a: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258128" y="893702"/>
            <a:ext cx="2200709" cy="738571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9" name="Elbow Connector 58"/>
          <p:cNvCxnSpPr>
            <a:stCxn id="68" idx="3"/>
            <a:endCxn id="63" idx="1"/>
          </p:cNvCxnSpPr>
          <p:nvPr/>
        </p:nvCxnSpPr>
        <p:spPr>
          <a:xfrm flipV="1">
            <a:off x="3020511" y="1206947"/>
            <a:ext cx="346096" cy="259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60" name="Rectangle 59"/>
          <p:cNvSpPr/>
          <p:nvPr/>
        </p:nvSpPr>
        <p:spPr bwMode="ltGray">
          <a:xfrm>
            <a:off x="3479393" y="1117452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Presidente Regionale</a:t>
            </a:r>
          </a:p>
        </p:txBody>
      </p:sp>
      <p:sp>
        <p:nvSpPr>
          <p:cNvPr id="61" name="Rectangle 60"/>
          <p:cNvSpPr/>
          <p:nvPr/>
        </p:nvSpPr>
        <p:spPr bwMode="ltGray">
          <a:xfrm>
            <a:off x="4519681" y="1117451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 bwMode="ltGray">
          <a:xfrm>
            <a:off x="3422464" y="1052140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Presidente Regionale</a:t>
            </a:r>
          </a:p>
        </p:txBody>
      </p:sp>
      <p:sp>
        <p:nvSpPr>
          <p:cNvPr id="63" name="Rectangle 62"/>
          <p:cNvSpPr/>
          <p:nvPr/>
        </p:nvSpPr>
        <p:spPr bwMode="ltGray">
          <a:xfrm>
            <a:off x="3366607" y="988545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Presidenti Regionali</a:t>
            </a:r>
          </a:p>
        </p:txBody>
      </p:sp>
      <p:sp>
        <p:nvSpPr>
          <p:cNvPr id="64" name="Rectangle 63"/>
          <p:cNvSpPr/>
          <p:nvPr/>
        </p:nvSpPr>
        <p:spPr bwMode="ltGray">
          <a:xfrm>
            <a:off x="4463080" y="1052140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onale</a:t>
            </a:r>
            <a:endParaRPr kumimoji="0" lang="it-IT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 bwMode="ltGray">
          <a:xfrm>
            <a:off x="4397767" y="993221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Consigli Direttivi Regionali</a:t>
            </a:r>
          </a:p>
        </p:txBody>
      </p:sp>
      <p:sp>
        <p:nvSpPr>
          <p:cNvPr id="66" name="Rectangle 65"/>
          <p:cNvSpPr/>
          <p:nvPr/>
        </p:nvSpPr>
        <p:spPr bwMode="ltGray">
          <a:xfrm>
            <a:off x="2363937" y="1115431"/>
            <a:ext cx="769044" cy="43204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 bwMode="ltGray">
          <a:xfrm>
            <a:off x="2316777" y="1058825"/>
            <a:ext cx="769044" cy="432048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 bwMode="ltGray">
          <a:xfrm>
            <a:off x="2251467" y="993514"/>
            <a:ext cx="769044" cy="432048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Ispettorati Regionali Corpo IIVV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4572000" y="2492896"/>
            <a:ext cx="1116190" cy="505256"/>
            <a:chOff x="4968673" y="2744324"/>
            <a:chExt cx="1116190" cy="505256"/>
          </a:xfrm>
        </p:grpSpPr>
        <p:sp>
          <p:nvSpPr>
            <p:cNvPr id="69" name="Rectangle 68"/>
            <p:cNvSpPr/>
            <p:nvPr/>
          </p:nvSpPr>
          <p:spPr bwMode="ltGray">
            <a:xfrm>
              <a:off x="5033663" y="2817532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 bwMode="ltGray">
            <a:xfrm>
              <a:off x="5004048" y="2780928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 bwMode="ltGray">
            <a:xfrm>
              <a:off x="4968673" y="2744324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Coordinamenti Operations e Facility</a:t>
              </a:r>
              <a:endParaRPr kumimoji="0" lang="it-IT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3" name="Gruppo 72"/>
          <p:cNvGrpSpPr/>
          <p:nvPr/>
        </p:nvGrpSpPr>
        <p:grpSpPr>
          <a:xfrm>
            <a:off x="3095770" y="3100175"/>
            <a:ext cx="1116190" cy="505256"/>
            <a:chOff x="4968673" y="2744324"/>
            <a:chExt cx="1116190" cy="505256"/>
          </a:xfrm>
        </p:grpSpPr>
        <p:sp>
          <p:nvSpPr>
            <p:cNvPr id="74" name="Rectangle 68"/>
            <p:cNvSpPr/>
            <p:nvPr/>
          </p:nvSpPr>
          <p:spPr bwMode="ltGray">
            <a:xfrm>
              <a:off x="5033663" y="2817532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5" name="Rectangle 69"/>
            <p:cNvSpPr/>
            <p:nvPr/>
          </p:nvSpPr>
          <p:spPr bwMode="ltGray">
            <a:xfrm>
              <a:off x="5004048" y="2780928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6" name="Rectangle 70"/>
            <p:cNvSpPr/>
            <p:nvPr/>
          </p:nvSpPr>
          <p:spPr bwMode="ltGray">
            <a:xfrm>
              <a:off x="4968673" y="2744324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Coordinamenti Supporto alla Governance</a:t>
              </a:r>
              <a:endParaRPr kumimoji="0" lang="it-IT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77" name="Elbow Connector 45"/>
          <p:cNvCxnSpPr>
            <a:stCxn id="71" idx="1"/>
            <a:endCxn id="72" idx="3"/>
          </p:cNvCxnSpPr>
          <p:nvPr/>
        </p:nvCxnSpPr>
        <p:spPr>
          <a:xfrm rot="10800000" flipV="1">
            <a:off x="4146970" y="2708920"/>
            <a:ext cx="425030" cy="256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grpSp>
        <p:nvGrpSpPr>
          <p:cNvPr id="43" name="Gruppo 42"/>
          <p:cNvGrpSpPr/>
          <p:nvPr/>
        </p:nvGrpSpPr>
        <p:grpSpPr>
          <a:xfrm>
            <a:off x="3095770" y="2495464"/>
            <a:ext cx="1116190" cy="505256"/>
            <a:chOff x="4968673" y="2744324"/>
            <a:chExt cx="1116190" cy="505256"/>
          </a:xfrm>
        </p:grpSpPr>
        <p:sp>
          <p:nvSpPr>
            <p:cNvPr id="44" name="Rectangle 68"/>
            <p:cNvSpPr/>
            <p:nvPr/>
          </p:nvSpPr>
          <p:spPr bwMode="ltGray">
            <a:xfrm>
              <a:off x="5033663" y="2817532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Rectangle 69"/>
            <p:cNvSpPr/>
            <p:nvPr/>
          </p:nvSpPr>
          <p:spPr bwMode="ltGray">
            <a:xfrm>
              <a:off x="5004048" y="2780928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Rectangle 70"/>
            <p:cNvSpPr/>
            <p:nvPr/>
          </p:nvSpPr>
          <p:spPr bwMode="ltGray">
            <a:xfrm>
              <a:off x="4968673" y="2744324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Coordinamenti Amministrazione</a:t>
              </a:r>
              <a:endParaRPr kumimoji="0" lang="it-IT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8" name="Rectangle 118"/>
          <p:cNvSpPr/>
          <p:nvPr/>
        </p:nvSpPr>
        <p:spPr bwMode="ltGray">
          <a:xfrm>
            <a:off x="6672755" y="2786886"/>
            <a:ext cx="936104" cy="43204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Comitati Territoriali</a:t>
            </a:r>
          </a:p>
        </p:txBody>
      </p:sp>
      <p:sp>
        <p:nvSpPr>
          <p:cNvPr id="79" name="Rectangle 117"/>
          <p:cNvSpPr/>
          <p:nvPr/>
        </p:nvSpPr>
        <p:spPr bwMode="ltGray">
          <a:xfrm>
            <a:off x="6616066" y="2739358"/>
            <a:ext cx="936104" cy="43204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Comitati Locali</a:t>
            </a:r>
          </a:p>
        </p:txBody>
      </p:sp>
      <p:sp>
        <p:nvSpPr>
          <p:cNvPr id="80" name="Rectangle 100"/>
          <p:cNvSpPr/>
          <p:nvPr/>
        </p:nvSpPr>
        <p:spPr bwMode="ltGray">
          <a:xfrm>
            <a:off x="6562314" y="2691829"/>
            <a:ext cx="936104" cy="43204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Comitati</a:t>
            </a:r>
            <a:endParaRPr kumimoji="0" lang="it-IT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940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357605" y="3944781"/>
          <a:ext cx="3470442" cy="276307"/>
        </p:xfrm>
        <a:graphic>
          <a:graphicData uri="http://schemas.openxmlformats.org/drawingml/2006/table">
            <a:tbl>
              <a:tblPr firstRow="1" firstCol="1" bandRow="1"/>
              <a:tblGrid>
                <a:gridCol w="469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3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274320">
                        <a:spcAft>
                          <a:spcPts val="90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Strutture di controllo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esterno</a:t>
                      </a:r>
                      <a:endParaRPr lang="it-IT" sz="8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5"/>
          <p:cNvSpPr txBox="1">
            <a:spLocks/>
          </p:cNvSpPr>
          <p:nvPr/>
        </p:nvSpPr>
        <p:spPr bwMode="auto">
          <a:xfrm>
            <a:off x="312738" y="189151"/>
            <a:ext cx="8142287" cy="394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 smtClean="0">
                <a:latin typeface="Arial" panose="020B0604020202020204" pitchFamily="34" charset="0"/>
              </a:rPr>
              <a:t>Legenda Struttura organizzativa</a:t>
            </a:r>
            <a:endParaRPr lang="it-IT" altLang="it-IT" sz="1800" b="1" dirty="0">
              <a:latin typeface="Arial" panose="020B0604020202020204" pitchFamily="34" charset="0"/>
            </a:endParaRP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876894"/>
              </p:ext>
            </p:extLst>
          </p:nvPr>
        </p:nvGraphicFramePr>
        <p:xfrm>
          <a:off x="369002" y="1150502"/>
          <a:ext cx="3447649" cy="2241850"/>
        </p:xfrm>
        <a:graphic>
          <a:graphicData uri="http://schemas.openxmlformats.org/drawingml/2006/table">
            <a:tbl>
              <a:tblPr firstRow="1" firstCol="1" bandRow="1"/>
              <a:tblGrid>
                <a:gridCol w="440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>
                          <a:effectLst/>
                        </a:rPr>
                        <a:t>Direzione</a:t>
                      </a:r>
                      <a:endParaRPr lang="it-IT" sz="800" b="0" dirty="0" smtClean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aseline="0" dirty="0" smtClean="0">
                          <a:effectLst/>
                        </a:rPr>
                        <a:t>Strutture di Staff / Strutture di Line</a:t>
                      </a:r>
                      <a:endParaRPr lang="it-IT" sz="800" b="0" dirty="0" smtClean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Unità Organizzativa</a:t>
                      </a: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611811"/>
                  </a:ext>
                </a:extLst>
              </a:tr>
              <a:tr h="247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</a:rPr>
                        <a:t> Strutture Corpi Ausiliari delle Forze Armate</a:t>
                      </a: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baseline="0" dirty="0" smtClean="0">
                          <a:effectLst/>
                        </a:rPr>
                        <a:t>Segretariato Regionale</a:t>
                      </a: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Coordinamenti Regionali</a:t>
                      </a: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aseline="0" dirty="0" smtClean="0">
                          <a:effectLst/>
                        </a:rPr>
                        <a:t>Organi politici (Consiglio Direttivo Nazionale/Regionale e Presidente Nazionale/Regionale)</a:t>
                      </a:r>
                      <a:endParaRPr lang="it-IT" sz="800" b="0" baseline="0" dirty="0" smtClean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Comitati Territoriali</a:t>
                      </a: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>
                          <a:effectLst/>
                        </a:rPr>
                        <a:t>Organo operativo-gestionale (Segretario Generale)</a:t>
                      </a:r>
                      <a:endParaRPr lang="it-IT" sz="800" b="0" dirty="0" smtClean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4" name="Rectangle 26"/>
          <p:cNvSpPr>
            <a:spLocks noChangeArrowheads="1"/>
          </p:cNvSpPr>
          <p:nvPr/>
        </p:nvSpPr>
        <p:spPr bwMode="auto">
          <a:xfrm>
            <a:off x="357605" y="951804"/>
            <a:ext cx="3459045" cy="137458"/>
          </a:xfrm>
          <a:prstGeom prst="rect">
            <a:avLst/>
          </a:prstGeom>
          <a:solidFill>
            <a:srgbClr val="FFC83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it-IT" altLang="ja-JP" sz="800" b="1" dirty="0" smtClean="0">
                <a:solidFill>
                  <a:srgbClr val="000000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Tipologia strutture organizzative</a:t>
            </a:r>
            <a:endParaRPr lang="it-IT" altLang="ja-JP" sz="800" dirty="0" smtClean="0">
              <a:solidFill>
                <a:srgbClr val="000000"/>
              </a:solidFill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ltGray">
          <a:xfrm>
            <a:off x="427409" y="2158072"/>
            <a:ext cx="298800" cy="180000"/>
          </a:xfrm>
          <a:prstGeom prst="rect">
            <a:avLst/>
          </a:prstGeom>
          <a:solidFill>
            <a:srgbClr val="FFB600">
              <a:lumMod val="7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 bwMode="ltGray">
          <a:xfrm>
            <a:off x="427409" y="1435139"/>
            <a:ext cx="298800" cy="180000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Rectangle 116"/>
          <p:cNvSpPr/>
          <p:nvPr/>
        </p:nvSpPr>
        <p:spPr bwMode="ltGray">
          <a:xfrm>
            <a:off x="426692" y="3167677"/>
            <a:ext cx="2988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 bwMode="ltGray">
          <a:xfrm>
            <a:off x="427409" y="2658882"/>
            <a:ext cx="298800" cy="18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70C0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 bwMode="ltGray">
          <a:xfrm>
            <a:off x="426692" y="1188043"/>
            <a:ext cx="300235" cy="179138"/>
          </a:xfrm>
          <a:prstGeom prst="rect">
            <a:avLst/>
          </a:prstGeom>
          <a:noFill/>
          <a:ln w="19050" cap="flat" cmpd="sng" algn="ctr">
            <a:solidFill>
              <a:srgbClr val="DC6900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 bwMode="ltGray">
          <a:xfrm>
            <a:off x="426692" y="1916832"/>
            <a:ext cx="298800" cy="1800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26"/>
          <p:cNvSpPr>
            <a:spLocks noChangeArrowheads="1"/>
          </p:cNvSpPr>
          <p:nvPr/>
        </p:nvSpPr>
        <p:spPr bwMode="auto">
          <a:xfrm>
            <a:off x="4053840" y="953363"/>
            <a:ext cx="2966432" cy="135899"/>
          </a:xfrm>
          <a:prstGeom prst="rect">
            <a:avLst/>
          </a:prstGeom>
          <a:solidFill>
            <a:srgbClr val="FFC83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it-IT" altLang="ja-JP" sz="800" b="1" dirty="0" smtClean="0">
                <a:solidFill>
                  <a:srgbClr val="000000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Relazioni tra strutture organizzative</a:t>
            </a:r>
            <a:endParaRPr lang="it-IT" altLang="ja-JP" sz="800" dirty="0" smtClean="0">
              <a:solidFill>
                <a:srgbClr val="000000"/>
              </a:solidFill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/>
          </p:nvPr>
        </p:nvGraphicFramePr>
        <p:xfrm>
          <a:off x="4056464" y="1150505"/>
          <a:ext cx="2963808" cy="637098"/>
        </p:xfrm>
        <a:graphic>
          <a:graphicData uri="http://schemas.openxmlformats.org/drawingml/2006/table">
            <a:tbl>
              <a:tblPr firstRow="1" firstCol="1" bandRow="1"/>
              <a:tblGrid>
                <a:gridCol w="10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3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274320">
                        <a:spcAft>
                          <a:spcPts val="90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Relazione gerarchica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274320">
                        <a:spcAft>
                          <a:spcPts val="90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Relazione funzionale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3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it-IT" sz="800" b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274320">
                        <a:spcAft>
                          <a:spcPts val="90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Relazione operativa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1514" marR="61514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21" name="Straight Connector 120"/>
          <p:cNvCxnSpPr/>
          <p:nvPr/>
        </p:nvCxnSpPr>
        <p:spPr>
          <a:xfrm flipV="1">
            <a:off x="4139952" y="1263608"/>
            <a:ext cx="902370" cy="1"/>
          </a:xfrm>
          <a:prstGeom prst="line">
            <a:avLst/>
          </a:prstGeom>
          <a:noFill/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122" name="Straight Connector 121"/>
          <p:cNvCxnSpPr/>
          <p:nvPr/>
        </p:nvCxnSpPr>
        <p:spPr>
          <a:xfrm flipV="1">
            <a:off x="4126752" y="1472193"/>
            <a:ext cx="921031" cy="1"/>
          </a:xfrm>
          <a:prstGeom prst="line">
            <a:avLst/>
          </a:prstGeom>
          <a:noFill/>
          <a:ln w="12700" cap="flat" cmpd="sng" algn="ctr">
            <a:solidFill>
              <a:srgbClr val="FFFFFF">
                <a:lumMod val="75000"/>
              </a:srgbClr>
            </a:solidFill>
            <a:prstDash val="dash"/>
          </a:ln>
          <a:effectLst/>
        </p:spPr>
      </p:cxnSp>
      <p:cxnSp>
        <p:nvCxnSpPr>
          <p:cNvPr id="123" name="Straight Connector 122"/>
          <p:cNvCxnSpPr/>
          <p:nvPr/>
        </p:nvCxnSpPr>
        <p:spPr>
          <a:xfrm flipV="1">
            <a:off x="4139952" y="1685882"/>
            <a:ext cx="903446" cy="1"/>
          </a:xfrm>
          <a:prstGeom prst="line">
            <a:avLst/>
          </a:prstGeom>
          <a:noFill/>
          <a:ln w="12700" cap="flat" cmpd="sng" algn="ctr">
            <a:solidFill>
              <a:srgbClr val="92D050"/>
            </a:solidFill>
            <a:prstDash val="sysDash"/>
          </a:ln>
          <a:effectLst/>
        </p:spPr>
      </p:cxnSp>
      <p:sp>
        <p:nvSpPr>
          <p:cNvPr id="128" name="Rectangle 127"/>
          <p:cNvSpPr/>
          <p:nvPr/>
        </p:nvSpPr>
        <p:spPr bwMode="ltGray">
          <a:xfrm>
            <a:off x="427409" y="2907924"/>
            <a:ext cx="2988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 bwMode="ltGray">
          <a:xfrm>
            <a:off x="426692" y="2406030"/>
            <a:ext cx="298800" cy="18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 bwMode="ltGray">
          <a:xfrm>
            <a:off x="435401" y="3985310"/>
            <a:ext cx="298800" cy="180000"/>
          </a:xfrm>
          <a:prstGeom prst="rect">
            <a:avLst/>
          </a:prstGeom>
          <a:solidFill>
            <a:srgbClr val="00B050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357606" y="3730911"/>
            <a:ext cx="3470442" cy="137458"/>
          </a:xfrm>
          <a:prstGeom prst="rect">
            <a:avLst/>
          </a:prstGeom>
          <a:solidFill>
            <a:srgbClr val="FFC83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it-IT" altLang="ja-JP" sz="800" b="1" dirty="0" smtClean="0">
                <a:solidFill>
                  <a:srgbClr val="000000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Strutture di controllo esterno</a:t>
            </a:r>
            <a:endParaRPr lang="it-IT" altLang="ja-JP" sz="800" dirty="0" smtClean="0">
              <a:solidFill>
                <a:srgbClr val="000000"/>
              </a:solidFill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ctangle 100"/>
          <p:cNvSpPr/>
          <p:nvPr/>
        </p:nvSpPr>
        <p:spPr bwMode="ltGray">
          <a:xfrm>
            <a:off x="431046" y="1692825"/>
            <a:ext cx="290091" cy="1540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8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1406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7" name="Elbow Connector 256"/>
          <p:cNvCxnSpPr>
            <a:stCxn id="233" idx="2"/>
          </p:cNvCxnSpPr>
          <p:nvPr/>
        </p:nvCxnSpPr>
        <p:spPr>
          <a:xfrm rot="5400000">
            <a:off x="6274106" y="4164915"/>
            <a:ext cx="1037738" cy="116629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108" name="Elbow Connector 107"/>
          <p:cNvCxnSpPr>
            <a:stCxn id="89" idx="2"/>
          </p:cNvCxnSpPr>
          <p:nvPr/>
        </p:nvCxnSpPr>
        <p:spPr>
          <a:xfrm flipH="1">
            <a:off x="6851289" y="2246404"/>
            <a:ext cx="4733" cy="1109652"/>
          </a:xfrm>
          <a:prstGeom prst="straightConnector1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119" name="Rectangle 118"/>
          <p:cNvSpPr/>
          <p:nvPr/>
        </p:nvSpPr>
        <p:spPr bwMode="ltGray">
          <a:xfrm>
            <a:off x="7883960" y="4941168"/>
            <a:ext cx="936104" cy="43204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Comitati Territoriali</a:t>
            </a:r>
          </a:p>
        </p:txBody>
      </p:sp>
      <p:sp>
        <p:nvSpPr>
          <p:cNvPr id="142" name="Rectangle 141"/>
          <p:cNvSpPr/>
          <p:nvPr/>
        </p:nvSpPr>
        <p:spPr bwMode="ltGray">
          <a:xfrm>
            <a:off x="2555776" y="2221165"/>
            <a:ext cx="936104" cy="432048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>
                <a:solidFill>
                  <a:srgbClr val="FFFFFF"/>
                </a:solidFill>
                <a:latin typeface="Arial"/>
              </a:rPr>
              <a:t>Supporto alla </a:t>
            </a:r>
            <a:r>
              <a:rPr lang="it-IT" sz="800" i="1" kern="0" dirty="0">
                <a:solidFill>
                  <a:srgbClr val="FFFFFF"/>
                </a:solidFill>
                <a:latin typeface="Arial"/>
              </a:rPr>
              <a:t>Governance</a:t>
            </a:r>
          </a:p>
        </p:txBody>
      </p:sp>
      <p:cxnSp>
        <p:nvCxnSpPr>
          <p:cNvPr id="143" name="Elbow Connector 142"/>
          <p:cNvCxnSpPr>
            <a:stCxn id="31" idx="2"/>
            <a:endCxn id="100" idx="0"/>
          </p:cNvCxnSpPr>
          <p:nvPr/>
        </p:nvCxnSpPr>
        <p:spPr>
          <a:xfrm rot="16200000" flipH="1">
            <a:off x="1867676" y="2685014"/>
            <a:ext cx="1154238" cy="593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146" name="Elbow Connector 145"/>
          <p:cNvCxnSpPr>
            <a:stCxn id="86" idx="1"/>
            <a:endCxn id="147" idx="3"/>
          </p:cNvCxnSpPr>
          <p:nvPr/>
        </p:nvCxnSpPr>
        <p:spPr>
          <a:xfrm rot="10800000">
            <a:off x="1174398" y="1504181"/>
            <a:ext cx="358891" cy="247874"/>
          </a:xfrm>
          <a:prstGeom prst="bentConnector3">
            <a:avLst>
              <a:gd name="adj1" fmla="val 58626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147" name="Rectangle 146"/>
          <p:cNvSpPr/>
          <p:nvPr/>
        </p:nvSpPr>
        <p:spPr bwMode="ltGray">
          <a:xfrm>
            <a:off x="405442" y="1288157"/>
            <a:ext cx="768955" cy="43204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Ispettorato Nazionale Corpo</a:t>
            </a:r>
            <a:r>
              <a:rPr kumimoji="0" lang="it-IT" sz="8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IIVV</a:t>
            </a: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8" name="Rectangle 167"/>
          <p:cNvSpPr/>
          <p:nvPr/>
        </p:nvSpPr>
        <p:spPr bwMode="ltGray">
          <a:xfrm>
            <a:off x="405442" y="1815318"/>
            <a:ext cx="769044" cy="43204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Ispettorato Nazionale Corpo Militare</a:t>
            </a:r>
          </a:p>
        </p:txBody>
      </p:sp>
      <p:cxnSp>
        <p:nvCxnSpPr>
          <p:cNvPr id="169" name="Elbow Connector 168"/>
          <p:cNvCxnSpPr>
            <a:stCxn id="86" idx="1"/>
            <a:endCxn id="168" idx="3"/>
          </p:cNvCxnSpPr>
          <p:nvPr/>
        </p:nvCxnSpPr>
        <p:spPr>
          <a:xfrm rot="10800000" flipV="1">
            <a:off x="1174486" y="1752054"/>
            <a:ext cx="358802" cy="279287"/>
          </a:xfrm>
          <a:prstGeom prst="bentConnector3">
            <a:avLst>
              <a:gd name="adj1" fmla="val 58628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197" name="Title 5"/>
          <p:cNvSpPr txBox="1">
            <a:spLocks/>
          </p:cNvSpPr>
          <p:nvPr/>
        </p:nvSpPr>
        <p:spPr bwMode="auto">
          <a:xfrm>
            <a:off x="312738" y="173890"/>
            <a:ext cx="8142287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 smtClean="0">
                <a:latin typeface="Arial" panose="020B0604020202020204" pitchFamily="34" charset="0"/>
              </a:rPr>
              <a:t>Struttura organizzativa  </a:t>
            </a:r>
            <a:r>
              <a:rPr lang="it-IT" altLang="it-IT" sz="1400" i="1" dirty="0" err="1" smtClean="0">
                <a:latin typeface="Arial" panose="020B0604020202020204" pitchFamily="34" charset="0"/>
              </a:rPr>
              <a:t>Overview</a:t>
            </a:r>
            <a:endParaRPr lang="it-IT" altLang="it-IT" sz="1400" i="1" dirty="0">
              <a:latin typeface="Arial" panose="020B0604020202020204" pitchFamily="34" charset="0"/>
            </a:endParaRPr>
          </a:p>
        </p:txBody>
      </p:sp>
      <p:cxnSp>
        <p:nvCxnSpPr>
          <p:cNvPr id="104" name="Elbow Connector 103"/>
          <p:cNvCxnSpPr>
            <a:stCxn id="89" idx="2"/>
            <a:endCxn id="101" idx="0"/>
          </p:cNvCxnSpPr>
          <p:nvPr/>
        </p:nvCxnSpPr>
        <p:spPr>
          <a:xfrm rot="16200000" flipH="1">
            <a:off x="6248943" y="2853482"/>
            <a:ext cx="2599707" cy="138554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92D050"/>
            </a:solidFill>
            <a:prstDash val="sysDash"/>
          </a:ln>
          <a:effectLst/>
        </p:spPr>
      </p:cxnSp>
      <p:sp>
        <p:nvSpPr>
          <p:cNvPr id="86" name="Rectangle 85"/>
          <p:cNvSpPr/>
          <p:nvPr/>
        </p:nvSpPr>
        <p:spPr bwMode="ltGray">
          <a:xfrm>
            <a:off x="1533288" y="1533653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Presidente Nazionale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59593" y="1371990"/>
            <a:ext cx="1964467" cy="738874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5755667" y="1507833"/>
            <a:ext cx="2200709" cy="738571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cxnSp>
        <p:nvCxnSpPr>
          <p:cNvPr id="94" name="Elbow Connector 93"/>
          <p:cNvCxnSpPr>
            <a:stCxn id="93" idx="3"/>
            <a:endCxn id="92" idx="1"/>
          </p:cNvCxnSpPr>
          <p:nvPr/>
        </p:nvCxnSpPr>
        <p:spPr>
          <a:xfrm flipV="1">
            <a:off x="5566007" y="1821078"/>
            <a:ext cx="298139" cy="3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150" name="Rectangle 149"/>
          <p:cNvSpPr/>
          <p:nvPr/>
        </p:nvSpPr>
        <p:spPr bwMode="ltGray">
          <a:xfrm>
            <a:off x="5976932" y="1731583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Presidente Regionale</a:t>
            </a:r>
          </a:p>
        </p:txBody>
      </p:sp>
      <p:sp>
        <p:nvSpPr>
          <p:cNvPr id="155" name="Rectangle 154"/>
          <p:cNvSpPr/>
          <p:nvPr/>
        </p:nvSpPr>
        <p:spPr bwMode="ltGray">
          <a:xfrm>
            <a:off x="7017220" y="1731582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9" name="Rectangle 148"/>
          <p:cNvSpPr/>
          <p:nvPr/>
        </p:nvSpPr>
        <p:spPr bwMode="ltGray">
          <a:xfrm>
            <a:off x="5920003" y="1666271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Presidente Regionale</a:t>
            </a:r>
          </a:p>
        </p:txBody>
      </p:sp>
      <p:sp>
        <p:nvSpPr>
          <p:cNvPr id="92" name="Rectangle 91"/>
          <p:cNvSpPr/>
          <p:nvPr/>
        </p:nvSpPr>
        <p:spPr bwMode="ltGray">
          <a:xfrm>
            <a:off x="5864146" y="1602676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Presidenti Regionali</a:t>
            </a:r>
          </a:p>
        </p:txBody>
      </p:sp>
      <p:sp>
        <p:nvSpPr>
          <p:cNvPr id="154" name="Rectangle 153"/>
          <p:cNvSpPr/>
          <p:nvPr/>
        </p:nvSpPr>
        <p:spPr bwMode="ltGray">
          <a:xfrm>
            <a:off x="6960619" y="1666271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onale</a:t>
            </a:r>
            <a:endParaRPr kumimoji="0" lang="it-IT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Rectangle 90"/>
          <p:cNvSpPr/>
          <p:nvPr/>
        </p:nvSpPr>
        <p:spPr bwMode="ltGray">
          <a:xfrm>
            <a:off x="6895306" y="1607352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Consigli Direttivi Regionali</a:t>
            </a:r>
          </a:p>
        </p:txBody>
      </p:sp>
      <p:sp>
        <p:nvSpPr>
          <p:cNvPr id="175" name="Rectangle 174"/>
          <p:cNvSpPr/>
          <p:nvPr/>
        </p:nvSpPr>
        <p:spPr bwMode="ltGray">
          <a:xfrm>
            <a:off x="4909433" y="1727009"/>
            <a:ext cx="769044" cy="43204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4" name="Rectangle 173"/>
          <p:cNvSpPr/>
          <p:nvPr/>
        </p:nvSpPr>
        <p:spPr bwMode="ltGray">
          <a:xfrm>
            <a:off x="4862273" y="1670403"/>
            <a:ext cx="769044" cy="432048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 bwMode="ltGray">
          <a:xfrm>
            <a:off x="4796963" y="1605092"/>
            <a:ext cx="769044" cy="432048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Ispettorati Regionali Corpo IIVV</a:t>
            </a:r>
          </a:p>
        </p:txBody>
      </p:sp>
      <p:cxnSp>
        <p:nvCxnSpPr>
          <p:cNvPr id="75" name="Elbow Connector 74"/>
          <p:cNvCxnSpPr/>
          <p:nvPr/>
        </p:nvCxnSpPr>
        <p:spPr>
          <a:xfrm flipV="1">
            <a:off x="3059832" y="3456185"/>
            <a:ext cx="3217961" cy="2163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dash"/>
          </a:ln>
          <a:effectLst/>
        </p:spPr>
      </p:cxnSp>
      <p:sp>
        <p:nvSpPr>
          <p:cNvPr id="67" name="Rectangle 66"/>
          <p:cNvSpPr/>
          <p:nvPr/>
        </p:nvSpPr>
        <p:spPr bwMode="ltGray">
          <a:xfrm>
            <a:off x="3797462" y="1808928"/>
            <a:ext cx="931461" cy="432048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Collegio dei Revisori</a:t>
            </a:r>
            <a:endParaRPr lang="it-IT" sz="8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Rectangle 91"/>
          <p:cNvSpPr/>
          <p:nvPr/>
        </p:nvSpPr>
        <p:spPr bwMode="ltGray">
          <a:xfrm>
            <a:off x="5752101" y="1324467"/>
            <a:ext cx="2198374" cy="182442"/>
          </a:xfrm>
          <a:prstGeom prst="rect">
            <a:avLst/>
          </a:prstGeom>
          <a:noFill/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it-IT" sz="800" kern="0" dirty="0">
                <a:solidFill>
                  <a:srgbClr val="000000"/>
                </a:solidFill>
                <a:latin typeface="Arial"/>
              </a:rPr>
              <a:t>Governance </a:t>
            </a:r>
            <a:r>
              <a:rPr lang="it-IT" sz="800" kern="0" dirty="0" smtClean="0">
                <a:solidFill>
                  <a:srgbClr val="000000"/>
                </a:solidFill>
                <a:latin typeface="Arial"/>
              </a:rPr>
              <a:t>Comitati </a:t>
            </a:r>
            <a:r>
              <a:rPr kumimoji="0" lang="it-IT" sz="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Regionali</a:t>
            </a:r>
          </a:p>
        </p:txBody>
      </p:sp>
      <p:sp>
        <p:nvSpPr>
          <p:cNvPr id="78" name="Rectangle 91"/>
          <p:cNvSpPr/>
          <p:nvPr/>
        </p:nvSpPr>
        <p:spPr bwMode="ltGray">
          <a:xfrm>
            <a:off x="1448141" y="1196752"/>
            <a:ext cx="1975919" cy="182442"/>
          </a:xfrm>
          <a:prstGeom prst="rect">
            <a:avLst/>
          </a:prstGeom>
          <a:noFill/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Governance</a:t>
            </a:r>
            <a:r>
              <a:rPr kumimoji="0" lang="it-IT" sz="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it-IT" sz="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Comita</a:t>
            </a:r>
            <a:r>
              <a:rPr lang="it-IT" sz="800" kern="0" noProof="0" dirty="0" smtClean="0">
                <a:solidFill>
                  <a:srgbClr val="000000"/>
                </a:solidFill>
                <a:latin typeface="Arial"/>
                <a:cs typeface="+mn-cs"/>
              </a:rPr>
              <a:t>to Nazionale</a:t>
            </a:r>
            <a:endParaRPr kumimoji="0" lang="it-IT" sz="8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17" name="Elbow Connector 142"/>
          <p:cNvCxnSpPr>
            <a:stCxn id="73" idx="3"/>
            <a:endCxn id="142" idx="1"/>
          </p:cNvCxnSpPr>
          <p:nvPr/>
        </p:nvCxnSpPr>
        <p:spPr>
          <a:xfrm flipV="1">
            <a:off x="2339752" y="2437189"/>
            <a:ext cx="216024" cy="145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grpSp>
        <p:nvGrpSpPr>
          <p:cNvPr id="55" name="Gruppo 54"/>
          <p:cNvGrpSpPr/>
          <p:nvPr/>
        </p:nvGrpSpPr>
        <p:grpSpPr>
          <a:xfrm>
            <a:off x="6277793" y="3209013"/>
            <a:ext cx="1146989" cy="571382"/>
            <a:chOff x="6368473" y="2685316"/>
            <a:chExt cx="1146989" cy="571382"/>
          </a:xfrm>
        </p:grpSpPr>
        <p:sp>
          <p:nvSpPr>
            <p:cNvPr id="234" name="Rectangle 233"/>
            <p:cNvSpPr/>
            <p:nvPr/>
          </p:nvSpPr>
          <p:spPr bwMode="ltGray">
            <a:xfrm>
              <a:off x="6464262" y="2824650"/>
              <a:ext cx="1051200" cy="432048"/>
            </a:xfrm>
            <a:prstGeom prst="rect">
              <a:avLst/>
            </a:prstGeom>
            <a:solidFill>
              <a:srgbClr val="FFB600">
                <a:lumMod val="75000"/>
              </a:srgbClr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3" name="Rectangle 232"/>
            <p:cNvSpPr/>
            <p:nvPr/>
          </p:nvSpPr>
          <p:spPr bwMode="ltGray">
            <a:xfrm>
              <a:off x="6416369" y="2748615"/>
              <a:ext cx="1051200" cy="432048"/>
            </a:xfrm>
            <a:prstGeom prst="rect">
              <a:avLst/>
            </a:prstGeom>
            <a:solidFill>
              <a:srgbClr val="FFB600">
                <a:lumMod val="75000"/>
              </a:srgbClr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 bwMode="ltGray">
            <a:xfrm>
              <a:off x="6368473" y="2685316"/>
              <a:ext cx="1051200" cy="432048"/>
            </a:xfrm>
            <a:prstGeom prst="rect">
              <a:avLst/>
            </a:prstGeom>
            <a:solidFill>
              <a:srgbClr val="FFB600">
                <a:lumMod val="75000"/>
              </a:srgbClr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900" kern="0" dirty="0" smtClean="0">
                  <a:solidFill>
                    <a:srgbClr val="FFFFFF"/>
                  </a:solidFill>
                  <a:latin typeface="Arial"/>
                  <a:cs typeface="+mn-cs"/>
                </a:rPr>
                <a:t>Segretari Regionali</a:t>
              </a:r>
              <a:endParaRPr lang="it-IT" sz="900" kern="0" dirty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118" name="Rectangle 117"/>
          <p:cNvSpPr/>
          <p:nvPr/>
        </p:nvSpPr>
        <p:spPr bwMode="ltGray">
          <a:xfrm>
            <a:off x="7827271" y="4893640"/>
            <a:ext cx="936104" cy="43204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Comitati Locali</a:t>
            </a:r>
          </a:p>
        </p:txBody>
      </p:sp>
      <p:sp>
        <p:nvSpPr>
          <p:cNvPr id="101" name="Rectangle 100"/>
          <p:cNvSpPr/>
          <p:nvPr/>
        </p:nvSpPr>
        <p:spPr bwMode="ltGray">
          <a:xfrm>
            <a:off x="7773519" y="4846111"/>
            <a:ext cx="936104" cy="43204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Comitati</a:t>
            </a:r>
          </a:p>
        </p:txBody>
      </p:sp>
      <p:sp>
        <p:nvSpPr>
          <p:cNvPr id="100" name="Rectangle 99"/>
          <p:cNvSpPr/>
          <p:nvPr/>
        </p:nvSpPr>
        <p:spPr bwMode="ltGray">
          <a:xfrm>
            <a:off x="1835696" y="3265102"/>
            <a:ext cx="1224136" cy="363129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A3202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Segretario</a:t>
            </a:r>
            <a:r>
              <a:rPr kumimoji="0" lang="it-IT" sz="9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Generale</a:t>
            </a:r>
          </a:p>
        </p:txBody>
      </p:sp>
      <p:sp>
        <p:nvSpPr>
          <p:cNvPr id="73" name="Rectangle 141"/>
          <p:cNvSpPr/>
          <p:nvPr/>
        </p:nvSpPr>
        <p:spPr bwMode="ltGray">
          <a:xfrm>
            <a:off x="1403648" y="2222620"/>
            <a:ext cx="936104" cy="432048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Segreteria di Presidenza</a:t>
            </a:r>
            <a:endParaRPr lang="it-IT" sz="800" i="1" kern="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21" name="Elbow Connector 256"/>
          <p:cNvCxnSpPr/>
          <p:nvPr/>
        </p:nvCxnSpPr>
        <p:spPr>
          <a:xfrm rot="10800000">
            <a:off x="6734662" y="4192930"/>
            <a:ext cx="241036" cy="283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grpSp>
        <p:nvGrpSpPr>
          <p:cNvPr id="157" name="Gruppo 156"/>
          <p:cNvGrpSpPr/>
          <p:nvPr/>
        </p:nvGrpSpPr>
        <p:grpSpPr>
          <a:xfrm>
            <a:off x="6980415" y="3950571"/>
            <a:ext cx="1116190" cy="505256"/>
            <a:chOff x="4968673" y="2744324"/>
            <a:chExt cx="1116190" cy="505256"/>
          </a:xfrm>
        </p:grpSpPr>
        <p:sp>
          <p:nvSpPr>
            <p:cNvPr id="158" name="Rectangle 68"/>
            <p:cNvSpPr/>
            <p:nvPr/>
          </p:nvSpPr>
          <p:spPr bwMode="ltGray">
            <a:xfrm>
              <a:off x="5033663" y="2817532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Rectangle 69"/>
            <p:cNvSpPr/>
            <p:nvPr/>
          </p:nvSpPr>
          <p:spPr bwMode="ltGray">
            <a:xfrm>
              <a:off x="5004048" y="2780928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Rectangle 70"/>
            <p:cNvSpPr/>
            <p:nvPr/>
          </p:nvSpPr>
          <p:spPr bwMode="ltGray">
            <a:xfrm>
              <a:off x="4968673" y="2744324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800" kern="0" dirty="0" smtClean="0">
                  <a:latin typeface="Arial"/>
                  <a:cs typeface="+mn-cs"/>
                </a:rPr>
                <a:t>Coordinamenti Operations e Facility</a:t>
              </a:r>
              <a:endParaRPr lang="it-IT" sz="800" kern="0" dirty="0">
                <a:latin typeface="Arial"/>
                <a:cs typeface="+mn-cs"/>
              </a:endParaRPr>
            </a:p>
          </p:txBody>
        </p:sp>
      </p:grpSp>
      <p:grpSp>
        <p:nvGrpSpPr>
          <p:cNvPr id="161" name="Gruppo 160"/>
          <p:cNvGrpSpPr/>
          <p:nvPr/>
        </p:nvGrpSpPr>
        <p:grpSpPr>
          <a:xfrm>
            <a:off x="5655411" y="4554383"/>
            <a:ext cx="1116190" cy="505256"/>
            <a:chOff x="4968673" y="2744324"/>
            <a:chExt cx="1116190" cy="505256"/>
          </a:xfrm>
        </p:grpSpPr>
        <p:sp>
          <p:nvSpPr>
            <p:cNvPr id="162" name="Rectangle 68"/>
            <p:cNvSpPr/>
            <p:nvPr/>
          </p:nvSpPr>
          <p:spPr bwMode="ltGray">
            <a:xfrm>
              <a:off x="5033663" y="2817532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Rectangle 69"/>
            <p:cNvSpPr/>
            <p:nvPr/>
          </p:nvSpPr>
          <p:spPr bwMode="ltGray">
            <a:xfrm>
              <a:off x="5004048" y="2780928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Rectangle 70"/>
            <p:cNvSpPr/>
            <p:nvPr/>
          </p:nvSpPr>
          <p:spPr bwMode="ltGray">
            <a:xfrm>
              <a:off x="4968673" y="2744324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800" kern="0" dirty="0" smtClean="0">
                  <a:latin typeface="Arial"/>
                  <a:cs typeface="+mn-cs"/>
                </a:rPr>
                <a:t>Coordinamenti Amministrazione</a:t>
              </a:r>
              <a:endParaRPr lang="it-IT" sz="800" kern="0" dirty="0">
                <a:latin typeface="Arial"/>
                <a:cs typeface="+mn-cs"/>
              </a:endParaRPr>
            </a:p>
          </p:txBody>
        </p:sp>
      </p:grpSp>
      <p:grpSp>
        <p:nvGrpSpPr>
          <p:cNvPr id="165" name="Gruppo 164"/>
          <p:cNvGrpSpPr/>
          <p:nvPr/>
        </p:nvGrpSpPr>
        <p:grpSpPr>
          <a:xfrm>
            <a:off x="5621476" y="3950571"/>
            <a:ext cx="1116190" cy="505256"/>
            <a:chOff x="4968673" y="2744324"/>
            <a:chExt cx="1116190" cy="505256"/>
          </a:xfrm>
        </p:grpSpPr>
        <p:sp>
          <p:nvSpPr>
            <p:cNvPr id="166" name="Rectangle 68"/>
            <p:cNvSpPr/>
            <p:nvPr/>
          </p:nvSpPr>
          <p:spPr bwMode="ltGray">
            <a:xfrm>
              <a:off x="5033663" y="2817532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Rectangle 69"/>
            <p:cNvSpPr/>
            <p:nvPr/>
          </p:nvSpPr>
          <p:spPr bwMode="ltGray">
            <a:xfrm>
              <a:off x="5004048" y="2780928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Rectangle 70"/>
            <p:cNvSpPr/>
            <p:nvPr/>
          </p:nvSpPr>
          <p:spPr bwMode="ltGray">
            <a:xfrm>
              <a:off x="4968673" y="2744324"/>
              <a:ext cx="1051200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800" kern="0" dirty="0" smtClean="0">
                  <a:latin typeface="Arial"/>
                  <a:cs typeface="+mn-cs"/>
                </a:rPr>
                <a:t>Coordinamenti Supporto alla Governance</a:t>
              </a:r>
              <a:endParaRPr lang="it-IT" sz="800" kern="0" dirty="0">
                <a:latin typeface="Arial"/>
                <a:cs typeface="+mn-cs"/>
              </a:endParaRPr>
            </a:p>
          </p:txBody>
        </p:sp>
      </p:grpSp>
      <p:sp>
        <p:nvSpPr>
          <p:cNvPr id="97" name="Rectangle 66"/>
          <p:cNvSpPr/>
          <p:nvPr/>
        </p:nvSpPr>
        <p:spPr bwMode="ltGray">
          <a:xfrm>
            <a:off x="3792312" y="1281767"/>
            <a:ext cx="931461" cy="432048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Organo di Controllo</a:t>
            </a:r>
            <a:endParaRPr lang="it-IT" sz="800" i="1" kern="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98" name="Elbow Connector 70"/>
          <p:cNvCxnSpPr>
            <a:stCxn id="97" idx="1"/>
            <a:endCxn id="181" idx="3"/>
          </p:cNvCxnSpPr>
          <p:nvPr/>
        </p:nvCxnSpPr>
        <p:spPr>
          <a:xfrm rot="10800000" flipV="1">
            <a:off x="3351470" y="1497791"/>
            <a:ext cx="440843" cy="254382"/>
          </a:xfrm>
          <a:prstGeom prst="bentConnector3">
            <a:avLst>
              <a:gd name="adj1" fmla="val 47839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64" name="Rectangle 33"/>
          <p:cNvSpPr/>
          <p:nvPr/>
        </p:nvSpPr>
        <p:spPr bwMode="ltGray">
          <a:xfrm>
            <a:off x="643801" y="4517694"/>
            <a:ext cx="1603874" cy="299073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Affari Generali</a:t>
            </a:r>
          </a:p>
        </p:txBody>
      </p:sp>
      <p:cxnSp>
        <p:nvCxnSpPr>
          <p:cNvPr id="65" name="Elbow Connector 41"/>
          <p:cNvCxnSpPr>
            <a:stCxn id="66" idx="3"/>
            <a:endCxn id="100" idx="2"/>
          </p:cNvCxnSpPr>
          <p:nvPr/>
        </p:nvCxnSpPr>
        <p:spPr>
          <a:xfrm flipV="1">
            <a:off x="2243667" y="3628231"/>
            <a:ext cx="204097" cy="678879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66" name="Rectangle 40"/>
          <p:cNvSpPr/>
          <p:nvPr/>
        </p:nvSpPr>
        <p:spPr bwMode="ltGray">
          <a:xfrm>
            <a:off x="640063" y="4134984"/>
            <a:ext cx="1603604" cy="344251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lvl="0" algn="ctr"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Organizzazione Pianificazione e Monitoraggio Reporting</a:t>
            </a:r>
            <a:endParaRPr lang="it-IT" sz="8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Rectangle 38"/>
          <p:cNvSpPr/>
          <p:nvPr/>
        </p:nvSpPr>
        <p:spPr bwMode="ltGray">
          <a:xfrm>
            <a:off x="643801" y="4877186"/>
            <a:ext cx="1603595" cy="35201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algn="ctr">
              <a:defRPr/>
            </a:pPr>
            <a:r>
              <a:rPr lang="it-IT" sz="800" kern="0" dirty="0">
                <a:solidFill>
                  <a:srgbClr val="FFFFFF"/>
                </a:solidFill>
                <a:latin typeface="Arial"/>
              </a:rPr>
              <a:t>Segreteria del Segretario Generale </a:t>
            </a: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cxnSp>
        <p:nvCxnSpPr>
          <p:cNvPr id="87" name="Elbow Connector 142"/>
          <p:cNvCxnSpPr>
            <a:stCxn id="100" idx="2"/>
          </p:cNvCxnSpPr>
          <p:nvPr/>
        </p:nvCxnSpPr>
        <p:spPr>
          <a:xfrm rot="5400000">
            <a:off x="1517072" y="4552987"/>
            <a:ext cx="1855449" cy="593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99" name="Elbow Connector 142"/>
          <p:cNvCxnSpPr/>
          <p:nvPr/>
        </p:nvCxnSpPr>
        <p:spPr>
          <a:xfrm rot="5400000" flipH="1" flipV="1">
            <a:off x="2573330" y="4010102"/>
            <a:ext cx="12700" cy="3446308"/>
          </a:xfrm>
          <a:prstGeom prst="bentConnector3">
            <a:avLst>
              <a:gd name="adj1" fmla="val 180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102" name="Elbow Connector 142"/>
          <p:cNvCxnSpPr/>
          <p:nvPr/>
        </p:nvCxnSpPr>
        <p:spPr>
          <a:xfrm rot="5400000" flipH="1" flipV="1">
            <a:off x="2562539" y="5186143"/>
            <a:ext cx="7488" cy="1101715"/>
          </a:xfrm>
          <a:prstGeom prst="bentConnector3">
            <a:avLst>
              <a:gd name="adj1" fmla="val 3152885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127" name="Elbow Connector 70"/>
          <p:cNvCxnSpPr>
            <a:stCxn id="67" idx="1"/>
            <a:endCxn id="181" idx="3"/>
          </p:cNvCxnSpPr>
          <p:nvPr/>
        </p:nvCxnSpPr>
        <p:spPr>
          <a:xfrm rot="10800000">
            <a:off x="3351470" y="1752174"/>
            <a:ext cx="445993" cy="272779"/>
          </a:xfrm>
          <a:prstGeom prst="bentConnector3">
            <a:avLst>
              <a:gd name="adj1" fmla="val 48399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129" name="Elbow Connector 70"/>
          <p:cNvCxnSpPr>
            <a:stCxn id="125" idx="1"/>
            <a:endCxn id="126" idx="3"/>
          </p:cNvCxnSpPr>
          <p:nvPr/>
        </p:nvCxnSpPr>
        <p:spPr>
          <a:xfrm rot="10800000" flipV="1">
            <a:off x="2285838" y="3908126"/>
            <a:ext cx="325313" cy="434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88" name="Elbow Connector 70"/>
          <p:cNvCxnSpPr>
            <a:stCxn id="100" idx="2"/>
            <a:endCxn id="76" idx="3"/>
          </p:cNvCxnSpPr>
          <p:nvPr/>
        </p:nvCxnSpPr>
        <p:spPr>
          <a:xfrm rot="5400000">
            <a:off x="1635099" y="4240528"/>
            <a:ext cx="1424962" cy="200368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103" name="Rectangle 138"/>
          <p:cNvSpPr/>
          <p:nvPr/>
        </p:nvSpPr>
        <p:spPr bwMode="ltGray">
          <a:xfrm>
            <a:off x="398355" y="5751670"/>
            <a:ext cx="971777" cy="432048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DC69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Direzione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Operations</a:t>
            </a:r>
          </a:p>
        </p:txBody>
      </p:sp>
      <p:sp>
        <p:nvSpPr>
          <p:cNvPr id="105" name="Rectangle 139"/>
          <p:cNvSpPr/>
          <p:nvPr/>
        </p:nvSpPr>
        <p:spPr bwMode="ltGray">
          <a:xfrm>
            <a:off x="1474649" y="5747043"/>
            <a:ext cx="1051200" cy="432048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DC69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Direzione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</a:t>
            </a:r>
            <a:r>
              <a:rPr kumimoji="0" lang="it-IT" sz="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Services</a:t>
            </a:r>
          </a:p>
        </p:txBody>
      </p:sp>
      <p:sp>
        <p:nvSpPr>
          <p:cNvPr id="106" name="Rectangle 140"/>
          <p:cNvSpPr/>
          <p:nvPr/>
        </p:nvSpPr>
        <p:spPr bwMode="ltGray">
          <a:xfrm>
            <a:off x="2625530" y="5751670"/>
            <a:ext cx="1050137" cy="43491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DC6900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Direzione </a:t>
            </a:r>
            <a:r>
              <a:rPr kumimoji="0" lang="it-IT" sz="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Partnership</a:t>
            </a:r>
            <a:r>
              <a:rPr kumimoji="0" lang="it-IT" sz="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</a:t>
            </a:r>
            <a:r>
              <a:rPr kumimoji="0" lang="it-IT" sz="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Advocacy</a:t>
            </a:r>
          </a:p>
        </p:txBody>
      </p:sp>
      <p:sp>
        <p:nvSpPr>
          <p:cNvPr id="107" name="Rectangle 140"/>
          <p:cNvSpPr/>
          <p:nvPr/>
        </p:nvSpPr>
        <p:spPr bwMode="ltGray">
          <a:xfrm>
            <a:off x="3777765" y="5751800"/>
            <a:ext cx="1050137" cy="432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DC6900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36000" rIns="36000" rtlCol="0" anchor="ctr"/>
          <a:lstStyle/>
          <a:p>
            <a:pPr lvl="0" algn="ctr">
              <a:defRPr/>
            </a:pPr>
            <a:r>
              <a:rPr lang="it-IT" sz="800" kern="0" dirty="0">
                <a:solidFill>
                  <a:srgbClr val="000000"/>
                </a:solidFill>
                <a:latin typeface="Arial"/>
              </a:rPr>
              <a:t>Direzione</a:t>
            </a:r>
            <a:endParaRPr lang="it-IT" sz="800" i="1" kern="0" dirty="0">
              <a:solidFill>
                <a:srgbClr val="000000"/>
              </a:solidFill>
              <a:latin typeface="Arial"/>
            </a:endParaRPr>
          </a:p>
          <a:p>
            <a:pPr lvl="0" algn="ctr">
              <a:defRPr/>
            </a:pPr>
            <a:r>
              <a:rPr lang="it-IT" sz="800" kern="0" dirty="0">
                <a:solidFill>
                  <a:srgbClr val="000000"/>
                </a:solidFill>
                <a:latin typeface="Arial"/>
              </a:rPr>
              <a:t>Giovani e Volontariato</a:t>
            </a:r>
          </a:p>
        </p:txBody>
      </p:sp>
      <p:cxnSp>
        <p:nvCxnSpPr>
          <p:cNvPr id="109" name="Elbow Connector 73"/>
          <p:cNvCxnSpPr>
            <a:stCxn id="107" idx="2"/>
            <a:endCxn id="170" idx="1"/>
          </p:cNvCxnSpPr>
          <p:nvPr/>
        </p:nvCxnSpPr>
        <p:spPr>
          <a:xfrm rot="5400000" flipH="1" flipV="1">
            <a:off x="3953552" y="4515877"/>
            <a:ext cx="2017205" cy="1318642"/>
          </a:xfrm>
          <a:prstGeom prst="bentConnector4">
            <a:avLst>
              <a:gd name="adj1" fmla="val -11333"/>
              <a:gd name="adj2" fmla="val 62344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dash"/>
          </a:ln>
          <a:effectLst/>
        </p:spPr>
      </p:cxnSp>
      <p:cxnSp>
        <p:nvCxnSpPr>
          <p:cNvPr id="110" name="Elbow Connector 126"/>
          <p:cNvCxnSpPr>
            <a:stCxn id="106" idx="2"/>
            <a:endCxn id="170" idx="1"/>
          </p:cNvCxnSpPr>
          <p:nvPr/>
        </p:nvCxnSpPr>
        <p:spPr>
          <a:xfrm rot="5400000" flipH="1" flipV="1">
            <a:off x="3376044" y="3941149"/>
            <a:ext cx="2019985" cy="2470877"/>
          </a:xfrm>
          <a:prstGeom prst="bentConnector4">
            <a:avLst>
              <a:gd name="adj1" fmla="val -11317"/>
              <a:gd name="adj2" fmla="val 80475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dash"/>
          </a:ln>
          <a:effectLst/>
        </p:spPr>
      </p:cxnSp>
      <p:cxnSp>
        <p:nvCxnSpPr>
          <p:cNvPr id="111" name="Elbow Connector 147"/>
          <p:cNvCxnSpPr>
            <a:stCxn id="103" idx="2"/>
            <a:endCxn id="159" idx="2"/>
          </p:cNvCxnSpPr>
          <p:nvPr/>
        </p:nvCxnSpPr>
        <p:spPr>
          <a:xfrm rot="5400000" flipH="1" flipV="1">
            <a:off x="3330569" y="1972898"/>
            <a:ext cx="1764495" cy="6657146"/>
          </a:xfrm>
          <a:prstGeom prst="bentConnector3">
            <a:avLst>
              <a:gd name="adj1" fmla="val -21436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dash"/>
          </a:ln>
          <a:effectLst/>
        </p:spPr>
      </p:cxnSp>
      <p:cxnSp>
        <p:nvCxnSpPr>
          <p:cNvPr id="112" name="Elbow Connector 129"/>
          <p:cNvCxnSpPr>
            <a:stCxn id="105" idx="2"/>
          </p:cNvCxnSpPr>
          <p:nvPr/>
        </p:nvCxnSpPr>
        <p:spPr>
          <a:xfrm rot="5400000">
            <a:off x="1813010" y="6360964"/>
            <a:ext cx="369112" cy="53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dash"/>
          </a:ln>
          <a:effectLst/>
        </p:spPr>
      </p:cxnSp>
      <p:cxnSp>
        <p:nvCxnSpPr>
          <p:cNvPr id="122" name="Elbow Connector 129"/>
          <p:cNvCxnSpPr>
            <a:stCxn id="162" idx="2"/>
          </p:cNvCxnSpPr>
          <p:nvPr/>
        </p:nvCxnSpPr>
        <p:spPr>
          <a:xfrm rot="5400000">
            <a:off x="5495368" y="5803922"/>
            <a:ext cx="1494916" cy="635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dash"/>
          </a:ln>
          <a:effectLst/>
        </p:spPr>
      </p:cxnSp>
      <p:sp>
        <p:nvSpPr>
          <p:cNvPr id="79" name="Rectangle 33"/>
          <p:cNvSpPr/>
          <p:nvPr/>
        </p:nvSpPr>
        <p:spPr bwMode="ltGray">
          <a:xfrm>
            <a:off x="3158326" y="4210504"/>
            <a:ext cx="1408524" cy="341254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Unità di Progetto</a:t>
            </a:r>
            <a:r>
              <a:rPr kumimoji="0" lang="it-IT" sz="80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«Sisma Centro Italia»</a:t>
            </a:r>
            <a:endParaRPr kumimoji="0" lang="it-IT" sz="80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Rectangle 40"/>
          <p:cNvSpPr/>
          <p:nvPr/>
        </p:nvSpPr>
        <p:spPr bwMode="ltGray">
          <a:xfrm>
            <a:off x="3150597" y="4646620"/>
            <a:ext cx="1416253" cy="344251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algn="ctr"/>
            <a:r>
              <a:rPr lang="it-IT" sz="800" kern="0" dirty="0">
                <a:solidFill>
                  <a:srgbClr val="FFFFFF"/>
                </a:solidFill>
                <a:latin typeface="Arial"/>
              </a:rPr>
              <a:t>Servizi di supporto ai Corpi Ausiliari</a:t>
            </a:r>
          </a:p>
        </p:txBody>
      </p:sp>
      <p:cxnSp>
        <p:nvCxnSpPr>
          <p:cNvPr id="84" name="Elbow Connector 70"/>
          <p:cNvCxnSpPr/>
          <p:nvPr/>
        </p:nvCxnSpPr>
        <p:spPr>
          <a:xfrm rot="5400000">
            <a:off x="1828220" y="4105599"/>
            <a:ext cx="1039000" cy="200089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90" name="Elbow Connector 41"/>
          <p:cNvCxnSpPr>
            <a:stCxn id="79" idx="1"/>
          </p:cNvCxnSpPr>
          <p:nvPr/>
        </p:nvCxnSpPr>
        <p:spPr>
          <a:xfrm rot="10800000">
            <a:off x="2915816" y="4052695"/>
            <a:ext cx="242510" cy="328437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95" name="Elbow Connector 41"/>
          <p:cNvCxnSpPr>
            <a:stCxn id="80" idx="1"/>
          </p:cNvCxnSpPr>
          <p:nvPr/>
        </p:nvCxnSpPr>
        <p:spPr>
          <a:xfrm rot="10800000">
            <a:off x="2920039" y="4387484"/>
            <a:ext cx="230559" cy="431263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96" name="Elbow Connector 41"/>
          <p:cNvCxnSpPr>
            <a:stCxn id="125" idx="3"/>
          </p:cNvCxnSpPr>
          <p:nvPr/>
        </p:nvCxnSpPr>
        <p:spPr>
          <a:xfrm flipV="1">
            <a:off x="3590017" y="3049925"/>
            <a:ext cx="154658" cy="858201"/>
          </a:xfrm>
          <a:prstGeom prst="bentConnector2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2627338" y="2847413"/>
            <a:ext cx="3775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900" dirty="0" smtClean="0"/>
              <a:t>Organo Centrale di Sicurezza (Segreteria Principale di Sicurezza / Nato-UE/S) </a:t>
            </a:r>
          </a:p>
          <a:p>
            <a:r>
              <a:rPr lang="it-IT" sz="900" dirty="0" smtClean="0"/>
              <a:t>e Difesa Civile</a:t>
            </a:r>
            <a:endParaRPr lang="it-IT" sz="900" dirty="0"/>
          </a:p>
        </p:txBody>
      </p:sp>
      <p:sp>
        <p:nvSpPr>
          <p:cNvPr id="113" name="Rectangle 66"/>
          <p:cNvSpPr/>
          <p:nvPr/>
        </p:nvSpPr>
        <p:spPr bwMode="ltGray">
          <a:xfrm>
            <a:off x="3813191" y="2374684"/>
            <a:ext cx="931461" cy="432048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Magistrato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Corte dei Conti</a:t>
            </a:r>
            <a:endParaRPr lang="it-IT" sz="800" i="1" kern="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14" name="Elbow Connector 70"/>
          <p:cNvCxnSpPr>
            <a:stCxn id="113" idx="1"/>
            <a:endCxn id="181" idx="3"/>
          </p:cNvCxnSpPr>
          <p:nvPr/>
        </p:nvCxnSpPr>
        <p:spPr>
          <a:xfrm rot="10800000">
            <a:off x="3351469" y="1752174"/>
            <a:ext cx="461722" cy="83853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125" name="Rectangle 99"/>
          <p:cNvSpPr/>
          <p:nvPr/>
        </p:nvSpPr>
        <p:spPr bwMode="ltGray">
          <a:xfrm>
            <a:off x="2611150" y="3763639"/>
            <a:ext cx="978867" cy="288974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A3202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Sottosegretario</a:t>
            </a:r>
          </a:p>
        </p:txBody>
      </p:sp>
      <p:sp>
        <p:nvSpPr>
          <p:cNvPr id="181" name="Rectangle 180"/>
          <p:cNvSpPr/>
          <p:nvPr/>
        </p:nvSpPr>
        <p:spPr bwMode="ltGray">
          <a:xfrm>
            <a:off x="2499871" y="1533771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Consiglio Direttivo Nazionale</a:t>
            </a:r>
          </a:p>
        </p:txBody>
      </p:sp>
      <p:sp>
        <p:nvSpPr>
          <p:cNvPr id="126" name="Rectangle 99"/>
          <p:cNvSpPr/>
          <p:nvPr/>
        </p:nvSpPr>
        <p:spPr bwMode="ltGray">
          <a:xfrm>
            <a:off x="1282434" y="3767983"/>
            <a:ext cx="1003403" cy="288974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A3202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Sottosegretario Vicario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6090" y="2358418"/>
            <a:ext cx="45719" cy="850595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2314" y="2984291"/>
            <a:ext cx="219475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51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 smtClean="0">
                <a:latin typeface="Arial" panose="020B0604020202020204" pitchFamily="34" charset="0"/>
              </a:rPr>
              <a:t>Focus Strutture di Staff al Presidente Nazionale/Consiglio Direttivo Nazionale</a:t>
            </a:r>
            <a:endParaRPr lang="it-IT" altLang="it-IT" sz="1400" i="1" dirty="0">
              <a:latin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 rot="5400000">
            <a:off x="4642373" y="2810498"/>
            <a:ext cx="128057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-274320" eaLnBrk="1" fontAlgn="auto" hangingPunct="1">
              <a:spcBef>
                <a:spcPts val="0"/>
              </a:spcBef>
              <a:spcAft>
                <a:spcPts val="900"/>
              </a:spcAft>
            </a:pPr>
            <a:r>
              <a:rPr lang="it-IT" sz="1600" dirty="0" smtClean="0">
                <a:solidFill>
                  <a:srgbClr val="FFFFFF">
                    <a:lumMod val="65000"/>
                  </a:srgbClr>
                </a:solidFill>
                <a:latin typeface="Smart Symbols" panose="02000000000000000000" pitchFamily="2" charset="0"/>
                <a:ea typeface="ヒラギノ明朝 Pro W3" charset="-128"/>
                <a:cs typeface="+mn-cs"/>
              </a:rPr>
              <a:t>≈</a:t>
            </a:r>
            <a:endParaRPr lang="it-IT" sz="1600" dirty="0" smtClean="0">
              <a:solidFill>
                <a:srgbClr val="FFFFFF">
                  <a:lumMod val="65000"/>
                </a:srgbClr>
              </a:solidFill>
              <a:latin typeface="Georgia" pitchFamily="18" charset="0"/>
              <a:ea typeface="ヒラギノ明朝 Pro W3" charset="-128"/>
              <a:cs typeface="+mn-cs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300199"/>
              </p:ext>
            </p:extLst>
          </p:nvPr>
        </p:nvGraphicFramePr>
        <p:xfrm>
          <a:off x="312735" y="3633238"/>
          <a:ext cx="8435729" cy="238805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143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8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4025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050" b="1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Segreteria di Presidenza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al Presidente Nazionale, organizzazione dell’agenda e degli appuntamenti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della corrispondenza in entrata e in uscita 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Servizi di supporto alle relazioni del Presidente Nazionale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alle attività di conferimento delle benemerenze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63096276"/>
                  </a:ext>
                </a:extLst>
              </a:tr>
              <a:tr h="1194025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050" b="1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alla </a:t>
                      </a:r>
                      <a:r>
                        <a:rPr lang="it-IT" sz="1050" b="1" kern="0" spc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  <a:endParaRPr lang="it-IT" sz="1050" b="1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050" b="1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tecnico-amministrativo al Presidente Nazionale e al CDN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agli Organi Esterni e alla Commissione Disciplinare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Assistenza all’Assemblea Nazionale e alla Consulta Nazionale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Tenuta Libri Sociali e Verbali Assemblea Nazionale e CDN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segretariale al CDN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Vigilanza sugli atti dei Comitati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" name="Rounded Rectangle 122"/>
          <p:cNvSpPr/>
          <p:nvPr/>
        </p:nvSpPr>
        <p:spPr>
          <a:xfrm>
            <a:off x="299481" y="825551"/>
            <a:ext cx="8448983" cy="2443474"/>
          </a:xfrm>
          <a:prstGeom prst="roundRect">
            <a:avLst>
              <a:gd name="adj" fmla="val 10430"/>
            </a:avLst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ltGray">
          <a:xfrm>
            <a:off x="3399219" y="2226023"/>
            <a:ext cx="936104" cy="432048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lvl="0" algn="ctr">
              <a:defRPr/>
            </a:pPr>
            <a:r>
              <a:rPr lang="it-IT" sz="800" kern="0" dirty="0">
                <a:solidFill>
                  <a:srgbClr val="FFFFFF"/>
                </a:solidFill>
                <a:latin typeface="Arial"/>
              </a:rPr>
              <a:t>Segreteria di Presidenza</a:t>
            </a:r>
            <a:endParaRPr lang="it-IT" sz="800" i="1" kern="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28" name="Elbow Connector 27"/>
          <p:cNvCxnSpPr>
            <a:stCxn id="36" idx="1"/>
            <a:endCxn id="29" idx="3"/>
          </p:cNvCxnSpPr>
          <p:nvPr/>
        </p:nvCxnSpPr>
        <p:spPr>
          <a:xfrm rot="10800000" flipV="1">
            <a:off x="2964780" y="1586760"/>
            <a:ext cx="634178" cy="29772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29" name="Rectangle 28"/>
          <p:cNvSpPr/>
          <p:nvPr/>
        </p:nvSpPr>
        <p:spPr bwMode="ltGray">
          <a:xfrm>
            <a:off x="2195736" y="1668466"/>
            <a:ext cx="769044" cy="43204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>
                <a:solidFill>
                  <a:srgbClr val="FFFFFF"/>
                </a:solidFill>
                <a:latin typeface="Arial"/>
              </a:rPr>
              <a:t>Ispettorato </a:t>
            </a: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Nazionale Corpo </a:t>
            </a:r>
            <a:r>
              <a:rPr lang="it-IT" sz="800" kern="0" dirty="0">
                <a:solidFill>
                  <a:srgbClr val="FFFFFF"/>
                </a:solidFill>
                <a:latin typeface="Arial"/>
              </a:rPr>
              <a:t>Militare</a:t>
            </a:r>
          </a:p>
        </p:txBody>
      </p:sp>
      <p:sp>
        <p:nvSpPr>
          <p:cNvPr id="30" name="Rectangle 29"/>
          <p:cNvSpPr/>
          <p:nvPr/>
        </p:nvSpPr>
        <p:spPr bwMode="ltGray">
          <a:xfrm>
            <a:off x="2195736" y="1124744"/>
            <a:ext cx="769044" cy="43204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kern="0" dirty="0">
                <a:solidFill>
                  <a:srgbClr val="FFFFFF"/>
                </a:solidFill>
                <a:latin typeface="Arial"/>
              </a:rPr>
              <a:t>Ispettorato Nazionale Corpo </a:t>
            </a: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IIVV</a:t>
            </a:r>
            <a:endParaRPr lang="it-IT" sz="800" kern="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1" name="Elbow Connector 30"/>
          <p:cNvCxnSpPr>
            <a:stCxn id="36" idx="1"/>
            <a:endCxn id="30" idx="3"/>
          </p:cNvCxnSpPr>
          <p:nvPr/>
        </p:nvCxnSpPr>
        <p:spPr>
          <a:xfrm rot="10800000">
            <a:off x="2964780" y="1340769"/>
            <a:ext cx="634178" cy="245993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32" name="Elbow Connector 31"/>
          <p:cNvCxnSpPr>
            <a:endCxn id="23" idx="3"/>
          </p:cNvCxnSpPr>
          <p:nvPr/>
        </p:nvCxnSpPr>
        <p:spPr>
          <a:xfrm rot="5400000">
            <a:off x="4268073" y="2207914"/>
            <a:ext cx="301383" cy="166882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35" name="Rectangle 34"/>
          <p:cNvSpPr/>
          <p:nvPr/>
        </p:nvSpPr>
        <p:spPr bwMode="ltGray">
          <a:xfrm>
            <a:off x="4565541" y="1368477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Consiglio Direttivo Nazionale</a:t>
            </a:r>
          </a:p>
        </p:txBody>
      </p:sp>
      <p:sp>
        <p:nvSpPr>
          <p:cNvPr id="36" name="Rectangle 35"/>
          <p:cNvSpPr/>
          <p:nvPr/>
        </p:nvSpPr>
        <p:spPr bwMode="ltGray">
          <a:xfrm>
            <a:off x="3598958" y="1368359"/>
            <a:ext cx="851598" cy="4368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Presidente Nazionale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73414" y="1203971"/>
            <a:ext cx="2057582" cy="741597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cxnSp>
        <p:nvCxnSpPr>
          <p:cNvPr id="40" name="Elbow Connector 39"/>
          <p:cNvCxnSpPr>
            <a:stCxn id="37" idx="2"/>
          </p:cNvCxnSpPr>
          <p:nvPr/>
        </p:nvCxnSpPr>
        <p:spPr>
          <a:xfrm rot="16200000" flipH="1">
            <a:off x="4094803" y="2352969"/>
            <a:ext cx="988040" cy="173237"/>
          </a:xfrm>
          <a:prstGeom prst="bentConnector3">
            <a:avLst>
              <a:gd name="adj1" fmla="val 99888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16" name="Rectangle 22"/>
          <p:cNvSpPr/>
          <p:nvPr/>
        </p:nvSpPr>
        <p:spPr bwMode="ltGray">
          <a:xfrm>
            <a:off x="4692205" y="2236599"/>
            <a:ext cx="936104" cy="432048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  <a:cs typeface="+mn-cs"/>
              </a:rPr>
              <a:t>Supporto alla</a:t>
            </a: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it-IT" sz="800" i="1" kern="0" noProof="0" dirty="0" smtClean="0">
                <a:solidFill>
                  <a:srgbClr val="FFFFFF"/>
                </a:solidFill>
                <a:latin typeface="Arial"/>
                <a:cs typeface="+mn-cs"/>
              </a:rPr>
              <a:t>G</a:t>
            </a:r>
            <a:r>
              <a:rPr kumimoji="0" lang="it-IT" sz="8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overnance</a:t>
            </a:r>
          </a:p>
        </p:txBody>
      </p:sp>
      <p:cxnSp>
        <p:nvCxnSpPr>
          <p:cNvPr id="17" name="Elbow Connector 31"/>
          <p:cNvCxnSpPr>
            <a:stCxn id="16" idx="1"/>
            <a:endCxn id="37" idx="2"/>
          </p:cNvCxnSpPr>
          <p:nvPr/>
        </p:nvCxnSpPr>
        <p:spPr>
          <a:xfrm rot="10800000">
            <a:off x="4502205" y="1945569"/>
            <a:ext cx="190000" cy="507055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18" name="Rectangle 66"/>
          <p:cNvSpPr/>
          <p:nvPr/>
        </p:nvSpPr>
        <p:spPr bwMode="ltGray">
          <a:xfrm>
            <a:off x="5972923" y="1666348"/>
            <a:ext cx="931461" cy="434165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lvl="0" algn="ctr">
              <a:defRPr/>
            </a:pPr>
            <a:r>
              <a:rPr lang="it-IT" sz="800" kern="0" dirty="0">
                <a:solidFill>
                  <a:srgbClr val="FFFFFF"/>
                </a:solidFill>
                <a:latin typeface="Arial"/>
              </a:rPr>
              <a:t>Collegio dei Revisori</a:t>
            </a:r>
            <a:endParaRPr lang="it-IT" sz="8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Rectangle 66"/>
          <p:cNvSpPr/>
          <p:nvPr/>
        </p:nvSpPr>
        <p:spPr bwMode="ltGray">
          <a:xfrm>
            <a:off x="5967773" y="1124744"/>
            <a:ext cx="931461" cy="432048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Organo di Controllo</a:t>
            </a:r>
            <a:endParaRPr lang="it-IT" sz="800" i="1" kern="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24" name="Elbow Connector 30"/>
          <p:cNvCxnSpPr>
            <a:stCxn id="19" idx="1"/>
            <a:endCxn id="35" idx="3"/>
          </p:cNvCxnSpPr>
          <p:nvPr/>
        </p:nvCxnSpPr>
        <p:spPr>
          <a:xfrm rot="10800000" flipV="1">
            <a:off x="5417139" y="1340767"/>
            <a:ext cx="550634" cy="246111"/>
          </a:xfrm>
          <a:prstGeom prst="bentConnector3">
            <a:avLst>
              <a:gd name="adj1" fmla="val 24918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26" name="Elbow Connector 30"/>
          <p:cNvCxnSpPr>
            <a:stCxn id="18" idx="1"/>
            <a:endCxn id="35" idx="3"/>
          </p:cNvCxnSpPr>
          <p:nvPr/>
        </p:nvCxnSpPr>
        <p:spPr>
          <a:xfrm rot="10800000">
            <a:off x="5417139" y="1586879"/>
            <a:ext cx="555784" cy="296552"/>
          </a:xfrm>
          <a:prstGeom prst="bentConnector3">
            <a:avLst>
              <a:gd name="adj1" fmla="val 2515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22" name="Rectangle 66"/>
          <p:cNvSpPr/>
          <p:nvPr/>
        </p:nvSpPr>
        <p:spPr bwMode="ltGray">
          <a:xfrm>
            <a:off x="5967453" y="2248702"/>
            <a:ext cx="931461" cy="432048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Magistrato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rgbClr val="FFFFFF"/>
                </a:solidFill>
                <a:latin typeface="Arial"/>
              </a:rPr>
              <a:t>Corte dei Conti</a:t>
            </a:r>
            <a:endParaRPr lang="it-IT" sz="800" i="1" kern="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3" name="Elbow Connector 30"/>
          <p:cNvCxnSpPr>
            <a:stCxn id="22" idx="1"/>
            <a:endCxn id="35" idx="3"/>
          </p:cNvCxnSpPr>
          <p:nvPr/>
        </p:nvCxnSpPr>
        <p:spPr>
          <a:xfrm rot="10800000">
            <a:off x="5417139" y="1586880"/>
            <a:ext cx="550314" cy="877847"/>
          </a:xfrm>
          <a:prstGeom prst="bentConnector3">
            <a:avLst>
              <a:gd name="adj1" fmla="val 2447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154847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79955" y="853181"/>
            <a:ext cx="8520991" cy="2144483"/>
          </a:xfrm>
          <a:prstGeom prst="roundRect">
            <a:avLst>
              <a:gd name="adj" fmla="val 3890"/>
            </a:avLst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 smtClean="0">
                <a:latin typeface="Arial" panose="020B0604020202020204" pitchFamily="34" charset="0"/>
              </a:rPr>
              <a:t>Focus Segretariato Generale</a:t>
            </a:r>
            <a:endParaRPr lang="it-IT" altLang="it-IT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86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979512"/>
              </p:ext>
            </p:extLst>
          </p:nvPr>
        </p:nvGraphicFramePr>
        <p:xfrm>
          <a:off x="315232" y="3093344"/>
          <a:ext cx="8485714" cy="33684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03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2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1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sng" kern="0" spc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Segretariato Generale (1 di 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u="sng" kern="0" spc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545931"/>
                  </a:ext>
                </a:extLst>
              </a:tr>
              <a:tr h="8161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u="sng" kern="0" spc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Sottosegretariato</a:t>
                      </a: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800" b="0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558468861"/>
                  </a:ext>
                </a:extLst>
              </a:tr>
              <a:tr h="1736131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50" b="1" kern="0" spc="0" baseline="0" dirty="0" smtClean="0"/>
                        <a:t>Affari Generali</a:t>
                      </a: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altLang="it-IT" sz="1000" b="1" kern="0" spc="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tecnico-amministrativo  e istituzionale al Segretario Generale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Predisposizione dei provvedimenti del Segretario Generale e verifica della documentazione alla sua valutazione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Presidio alla riforma del Terzo Settore e al processo di riordino di cui al </a:t>
                      </a:r>
                      <a:r>
                        <a:rPr lang="it-IT" altLang="it-IT" sz="1000" b="0" kern="0" spc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D.lgs</a:t>
                      </a: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178/2012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Unità Normativa e Attività di Vigilanza e Controllo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u="none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assicurazione degli organi sociali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u="none" kern="0" spc="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Focal</a:t>
                      </a:r>
                      <a:r>
                        <a:rPr lang="it-IT" altLang="it-IT" sz="1000" b="0" u="none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altLang="it-IT" sz="1000" b="0" u="none" kern="0" spc="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point</a:t>
                      </a:r>
                      <a:r>
                        <a:rPr lang="it-IT" altLang="it-IT" sz="1000" b="0" u="none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Comitati Regionali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4265675447"/>
                  </a:ext>
                </a:extLst>
              </a:tr>
            </a:tbl>
          </a:graphicData>
        </a:graphic>
      </p:graphicFrame>
      <p:sp>
        <p:nvSpPr>
          <p:cNvPr id="25" name="Rectangle 99"/>
          <p:cNvSpPr/>
          <p:nvPr/>
        </p:nvSpPr>
        <p:spPr bwMode="ltGray">
          <a:xfrm>
            <a:off x="3931475" y="1023916"/>
            <a:ext cx="1224136" cy="363129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A3202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Segretario</a:t>
            </a:r>
            <a:r>
              <a:rPr kumimoji="0" lang="it-IT" sz="9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Generale</a:t>
            </a:r>
          </a:p>
        </p:txBody>
      </p:sp>
      <p:grpSp>
        <p:nvGrpSpPr>
          <p:cNvPr id="26" name="Gruppo 25"/>
          <p:cNvGrpSpPr/>
          <p:nvPr/>
        </p:nvGrpSpPr>
        <p:grpSpPr>
          <a:xfrm>
            <a:off x="2739580" y="1959715"/>
            <a:ext cx="3776636" cy="344251"/>
            <a:chOff x="2771800" y="1407058"/>
            <a:chExt cx="4043972" cy="344251"/>
          </a:xfrm>
        </p:grpSpPr>
        <p:sp>
          <p:nvSpPr>
            <p:cNvPr id="27" name="Rectangle 33"/>
            <p:cNvSpPr/>
            <p:nvPr/>
          </p:nvSpPr>
          <p:spPr bwMode="ltGray">
            <a:xfrm>
              <a:off x="2771800" y="1408284"/>
              <a:ext cx="1603874" cy="341254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8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Affari Generali</a:t>
              </a:r>
            </a:p>
          </p:txBody>
        </p:sp>
        <p:cxnSp>
          <p:nvCxnSpPr>
            <p:cNvPr id="30" name="Elbow Connector 41"/>
            <p:cNvCxnSpPr>
              <a:stCxn id="31" idx="1"/>
              <a:endCxn id="27" idx="3"/>
            </p:cNvCxnSpPr>
            <p:nvPr/>
          </p:nvCxnSpPr>
          <p:spPr>
            <a:xfrm rot="10800000">
              <a:off x="4375675" y="1578912"/>
              <a:ext cx="812157" cy="273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FFFFFF">
                  <a:lumMod val="75000"/>
                </a:srgbClr>
              </a:solidFill>
              <a:prstDash val="solid"/>
            </a:ln>
            <a:effectLst/>
          </p:spPr>
        </p:cxnSp>
        <p:sp>
          <p:nvSpPr>
            <p:cNvPr id="31" name="Rectangle 40"/>
            <p:cNvSpPr/>
            <p:nvPr/>
          </p:nvSpPr>
          <p:spPr bwMode="ltGray">
            <a:xfrm>
              <a:off x="5187831" y="1407058"/>
              <a:ext cx="1627941" cy="344251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lIns="36000" rIns="36000" rtlCol="0" anchor="ctr"/>
            <a:lstStyle/>
            <a:p>
              <a:pPr lvl="0" algn="ctr">
                <a:defRPr/>
              </a:pPr>
              <a:r>
                <a:rPr lang="it-IT" sz="800" kern="0" dirty="0">
                  <a:solidFill>
                    <a:srgbClr val="FFFFFF"/>
                  </a:solidFill>
                  <a:latin typeface="Arial"/>
                </a:rPr>
                <a:t>Organizzazione Pianificazione </a:t>
              </a:r>
              <a:r>
                <a:rPr lang="it-IT" sz="800" kern="0" dirty="0" smtClean="0">
                  <a:solidFill>
                    <a:srgbClr val="FFFFFF"/>
                  </a:solidFill>
                  <a:latin typeface="Arial"/>
                </a:rPr>
                <a:t> Monitoraggio Reporting</a:t>
              </a:r>
              <a:endParaRPr lang="it-IT" sz="800" kern="0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2" name="Rectangle 38"/>
          <p:cNvSpPr/>
          <p:nvPr/>
        </p:nvSpPr>
        <p:spPr bwMode="ltGray">
          <a:xfrm>
            <a:off x="2739580" y="2428914"/>
            <a:ext cx="1603595" cy="35201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algn="ctr">
              <a:defRPr/>
            </a:pPr>
            <a:r>
              <a:rPr lang="it-IT" sz="800" kern="0" dirty="0">
                <a:solidFill>
                  <a:srgbClr val="FFFFFF"/>
                </a:solidFill>
                <a:latin typeface="Arial"/>
              </a:rPr>
              <a:t>Segreteria del Segretario Generale </a:t>
            </a: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33" name="Rectangle 99"/>
          <p:cNvSpPr/>
          <p:nvPr/>
        </p:nvSpPr>
        <p:spPr bwMode="ltGray">
          <a:xfrm>
            <a:off x="4716016" y="1484783"/>
            <a:ext cx="978867" cy="28897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A3202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Sottosegretario </a:t>
            </a:r>
          </a:p>
        </p:txBody>
      </p:sp>
      <p:cxnSp>
        <p:nvCxnSpPr>
          <p:cNvPr id="37" name="Elbow Connector 70"/>
          <p:cNvCxnSpPr>
            <a:stCxn id="33" idx="1"/>
            <a:endCxn id="34" idx="3"/>
          </p:cNvCxnSpPr>
          <p:nvPr/>
        </p:nvCxnSpPr>
        <p:spPr>
          <a:xfrm rot="10800000">
            <a:off x="4392526" y="1627271"/>
            <a:ext cx="323491" cy="20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39" name="Elbow Connector 70"/>
          <p:cNvCxnSpPr>
            <a:stCxn id="25" idx="2"/>
            <a:endCxn id="32" idx="3"/>
          </p:cNvCxnSpPr>
          <p:nvPr/>
        </p:nvCxnSpPr>
        <p:spPr>
          <a:xfrm rot="5400000">
            <a:off x="3834421" y="1895799"/>
            <a:ext cx="1217876" cy="200368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44" name="Elbow Connector 70"/>
          <p:cNvCxnSpPr>
            <a:stCxn id="32" idx="3"/>
          </p:cNvCxnSpPr>
          <p:nvPr/>
        </p:nvCxnSpPr>
        <p:spPr>
          <a:xfrm>
            <a:off x="4343175" y="2604921"/>
            <a:ext cx="197277" cy="223264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45" name="Elbow Connector 70"/>
          <p:cNvCxnSpPr/>
          <p:nvPr/>
        </p:nvCxnSpPr>
        <p:spPr>
          <a:xfrm>
            <a:off x="4540452" y="2828185"/>
            <a:ext cx="99877" cy="44187"/>
          </a:xfrm>
          <a:prstGeom prst="bentConnector3">
            <a:avLst>
              <a:gd name="adj1" fmla="val -67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57" name="TextBox 95"/>
          <p:cNvSpPr txBox="1"/>
          <p:nvPr/>
        </p:nvSpPr>
        <p:spPr>
          <a:xfrm rot="5400000">
            <a:off x="4591554" y="2772932"/>
            <a:ext cx="144016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-274320" eaLnBrk="1" fontAlgn="auto" hangingPunct="1">
              <a:spcBef>
                <a:spcPts val="0"/>
              </a:spcBef>
              <a:spcAft>
                <a:spcPts val="900"/>
              </a:spcAft>
            </a:pPr>
            <a:r>
              <a:rPr lang="it-IT" sz="1600" dirty="0" smtClean="0">
                <a:solidFill>
                  <a:srgbClr val="FFFFFF">
                    <a:lumMod val="65000"/>
                  </a:srgbClr>
                </a:solidFill>
                <a:latin typeface="Smart Symbols" panose="02000000000000000000" pitchFamily="2" charset="0"/>
                <a:ea typeface="ヒラギノ明朝 Pro W3" charset="-128"/>
                <a:cs typeface="+mn-cs"/>
              </a:rPr>
              <a:t>≈</a:t>
            </a:r>
            <a:endParaRPr lang="it-IT" sz="1600" dirty="0" smtClean="0">
              <a:solidFill>
                <a:srgbClr val="FFFFFF">
                  <a:lumMod val="65000"/>
                </a:srgbClr>
              </a:solidFill>
              <a:latin typeface="Georgia" pitchFamily="18" charset="0"/>
              <a:ea typeface="ヒラギノ明朝 Pro W3" charset="-128"/>
              <a:cs typeface="+mn-cs"/>
            </a:endParaRPr>
          </a:p>
        </p:txBody>
      </p:sp>
      <p:sp>
        <p:nvSpPr>
          <p:cNvPr id="20" name="Rectangle 33"/>
          <p:cNvSpPr/>
          <p:nvPr/>
        </p:nvSpPr>
        <p:spPr bwMode="ltGray">
          <a:xfrm>
            <a:off x="6139258" y="2475950"/>
            <a:ext cx="1091970" cy="34125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Organizzazione/PMO</a:t>
            </a:r>
          </a:p>
        </p:txBody>
      </p:sp>
      <p:sp>
        <p:nvSpPr>
          <p:cNvPr id="21" name="Rectangle 33"/>
          <p:cNvSpPr/>
          <p:nvPr/>
        </p:nvSpPr>
        <p:spPr bwMode="ltGray">
          <a:xfrm>
            <a:off x="4990773" y="2475950"/>
            <a:ext cx="1009463" cy="34125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latin typeface="Arial"/>
              </a:rPr>
              <a:t>Progettazione</a:t>
            </a:r>
            <a:endParaRPr kumimoji="0" lang="it-IT" sz="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23" name="Rectangle 33"/>
          <p:cNvSpPr/>
          <p:nvPr/>
        </p:nvSpPr>
        <p:spPr bwMode="ltGray">
          <a:xfrm>
            <a:off x="7370250" y="2479497"/>
            <a:ext cx="874158" cy="34125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Controllo di Gestione</a:t>
            </a:r>
          </a:p>
        </p:txBody>
      </p:sp>
      <p:sp>
        <p:nvSpPr>
          <p:cNvPr id="34" name="Rectangle 99"/>
          <p:cNvSpPr/>
          <p:nvPr/>
        </p:nvSpPr>
        <p:spPr bwMode="ltGray">
          <a:xfrm>
            <a:off x="3389122" y="1484784"/>
            <a:ext cx="1003403" cy="284974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A3202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SottosegretarioVicario</a:t>
            </a:r>
            <a:endParaRPr kumimoji="0" lang="it-IT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8" name="Elbow Connector 70"/>
          <p:cNvCxnSpPr>
            <a:stCxn id="23" idx="0"/>
            <a:endCxn id="21" idx="0"/>
          </p:cNvCxnSpPr>
          <p:nvPr/>
        </p:nvCxnSpPr>
        <p:spPr>
          <a:xfrm rot="16200000" flipV="1">
            <a:off x="6649644" y="1321812"/>
            <a:ext cx="3547" cy="2311824"/>
          </a:xfrm>
          <a:prstGeom prst="bentConnector3">
            <a:avLst>
              <a:gd name="adj1" fmla="val 2427262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40" name="Elbow Connector 70"/>
          <p:cNvCxnSpPr>
            <a:stCxn id="20" idx="0"/>
            <a:endCxn id="31" idx="2"/>
          </p:cNvCxnSpPr>
          <p:nvPr/>
        </p:nvCxnSpPr>
        <p:spPr>
          <a:xfrm rot="16200000" flipV="1">
            <a:off x="6134657" y="1925364"/>
            <a:ext cx="171984" cy="92918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812735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 smtClean="0">
                <a:latin typeface="Arial" panose="020B0604020202020204" pitchFamily="34" charset="0"/>
              </a:rPr>
              <a:t>Focus Segretariato Generale</a:t>
            </a:r>
            <a:endParaRPr lang="it-IT" altLang="it-IT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86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86062"/>
              </p:ext>
            </p:extLst>
          </p:nvPr>
        </p:nvGraphicFramePr>
        <p:xfrm>
          <a:off x="312738" y="1124744"/>
          <a:ext cx="8507734" cy="46085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93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5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sng" kern="0" spc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Segretariato Generale (2 di 2)</a:t>
                      </a: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800" b="0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558468861"/>
                  </a:ext>
                </a:extLst>
              </a:tr>
              <a:tr h="2840764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kern="0" spc="0" baseline="0" dirty="0" err="1" smtClean="0"/>
                        <a:t>Organizzazione</a:t>
                      </a:r>
                      <a:r>
                        <a:rPr lang="en-US" altLang="it-IT" sz="1050" b="1" kern="0" spc="0" baseline="0" dirty="0" smtClean="0"/>
                        <a:t> </a:t>
                      </a:r>
                      <a:r>
                        <a:rPr lang="en-US" altLang="it-IT" sz="1050" b="1" kern="0" spc="0" baseline="0" dirty="0" err="1" smtClean="0"/>
                        <a:t>Pianificazione</a:t>
                      </a:r>
                      <a:r>
                        <a:rPr lang="en-US" altLang="it-IT" sz="1050" b="1" kern="0" spc="0" baseline="0" dirty="0" smtClean="0"/>
                        <a:t> e </a:t>
                      </a:r>
                      <a:r>
                        <a:rPr lang="en-US" altLang="it-IT" sz="1050" b="1" kern="0" spc="0" baseline="0" dirty="0" err="1" smtClean="0"/>
                        <a:t>Monitoraggio</a:t>
                      </a:r>
                      <a:r>
                        <a:rPr lang="en-US" altLang="it-IT" sz="1050" b="1" kern="0" spc="0" baseline="0" dirty="0" smtClean="0"/>
                        <a:t>, Reporting (OPMR)</a:t>
                      </a:r>
                      <a:endParaRPr lang="en-US" altLang="it-IT" sz="1050" b="1" kern="0" spc="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000" b="1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Progettazione</a:t>
                      </a:r>
                      <a:endParaRPr lang="it-IT" altLang="it-IT" sz="1000" b="1" kern="0" spc="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0" spc="0" baseline="0" dirty="0" smtClean="0">
                          <a:solidFill>
                            <a:schemeClr val="tx1"/>
                          </a:solidFill>
                        </a:rPr>
                        <a:t>Monitoraggio e partecipazione a bandi, linee di finanziamento e relative convenzioni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0" spc="0" baseline="0" dirty="0" smtClean="0">
                          <a:solidFill>
                            <a:schemeClr val="tx1"/>
                          </a:solidFill>
                        </a:rPr>
                        <a:t>Gestione delle attività di progettazione</a:t>
                      </a:r>
                      <a:endParaRPr lang="it-IT" altLang="it-IT" sz="1000" b="0" kern="0" spc="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Convenzioni con Ministeri ex </a:t>
                      </a:r>
                      <a:r>
                        <a:rPr lang="it-IT" altLang="it-IT" sz="1000" b="0" kern="0" spc="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D.Lgs.</a:t>
                      </a: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178/2012 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Mantenimento e aggiornamento dei registri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e sviluppo dei Comitati territoriali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Sviluppo delle capacità innovative</a:t>
                      </a: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00" b="1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Organizzazione/ PMO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Analisi e sviluppo organizzativo, processi e procedure 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Attività di audit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Politiche retributive, del personale e delle performance, supporto delle relazioni sindacali</a:t>
                      </a:r>
                      <a:endParaRPr lang="it-IT" altLang="it-IT" sz="1000" b="1" kern="0" spc="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 Office (PMO)</a:t>
                      </a: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00" b="1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Controllo di Gestione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Controllo di gestione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Definizione e procedure delle attività di reporting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attuazione D.lgs. 178/2012 (Desk debiti/crediti e rapporti con Ente Strumentale alla CRI in liquidazione)</a:t>
                      </a:r>
                      <a:endParaRPr lang="it-IT" altLang="it-IT" sz="1000" kern="0" spc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3213690049"/>
                  </a:ext>
                </a:extLst>
              </a:tr>
              <a:tr h="1395174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050" b="1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Segreteria del Segretario Generale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agenda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della documentazione sottoposta alla valutazione/firma del Segretario Generale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Protocollo, archiviazione e gestione corrispondenza del Comitato Nazionale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Servizi logistici e di supporto del Segretariato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397311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026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99481" y="908720"/>
            <a:ext cx="8520991" cy="1944216"/>
          </a:xfrm>
          <a:prstGeom prst="roundRect">
            <a:avLst>
              <a:gd name="adj" fmla="val 3890"/>
            </a:avLst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 smtClean="0">
                <a:latin typeface="Arial" panose="020B0604020202020204" pitchFamily="34" charset="0"/>
              </a:rPr>
              <a:t>Focus Sottosegretariato Generale</a:t>
            </a:r>
            <a:endParaRPr lang="it-IT" altLang="it-IT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86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877651"/>
              </p:ext>
            </p:extLst>
          </p:nvPr>
        </p:nvGraphicFramePr>
        <p:xfrm>
          <a:off x="268928" y="3068961"/>
          <a:ext cx="8551544" cy="271541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98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3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0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sng" kern="0" spc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Sottosegretariato Generale</a:t>
                      </a: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800" b="0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558468861"/>
                  </a:ext>
                </a:extLst>
              </a:tr>
              <a:tr h="9714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kern="0" spc="0" dirty="0" smtClean="0"/>
                        <a:t>Servizi di supporto ai Corpi Ausiliari</a:t>
                      </a:r>
                      <a:endParaRPr lang="it-IT" sz="1050" b="1" kern="0" spc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Supporto alle attività dei Corpi Ausiliari per lo svolgimento dei compiti istituzionali (es. formazione personale volontario dei Corpi Ausiliari, richiami, quantificazione equipaggiamento, disinnesco ordigni bellici…)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convenzioni di riferimento alle attività ausiliarie alle FF.AA.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Servizi logistici e di supporto all’Ispettorato Nazionale II.VV. e Corpo Militare Volontario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4265675447"/>
                  </a:ext>
                </a:extLst>
              </a:tr>
              <a:tr h="1262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050" b="1" kern="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Unità di Progetto «Sisma Centro Italia» *</a:t>
                      </a: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Implementazione progetti post-emergenza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4190879200"/>
                  </a:ext>
                </a:extLst>
              </a:tr>
            </a:tbl>
          </a:graphicData>
        </a:graphic>
      </p:graphicFrame>
      <p:sp>
        <p:nvSpPr>
          <p:cNvPr id="25" name="Rectangle 99"/>
          <p:cNvSpPr/>
          <p:nvPr/>
        </p:nvSpPr>
        <p:spPr bwMode="ltGray">
          <a:xfrm>
            <a:off x="3931475" y="1124744"/>
            <a:ext cx="1224136" cy="363129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A3202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Sottosegretario</a:t>
            </a:r>
          </a:p>
        </p:txBody>
      </p:sp>
      <p:sp>
        <p:nvSpPr>
          <p:cNvPr id="27" name="Rectangle 33"/>
          <p:cNvSpPr/>
          <p:nvPr/>
        </p:nvSpPr>
        <p:spPr bwMode="ltGray">
          <a:xfrm>
            <a:off x="2780007" y="2140460"/>
            <a:ext cx="1603874" cy="341254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Unità di Progetto</a:t>
            </a:r>
            <a:r>
              <a:rPr kumimoji="0" lang="it-IT" sz="80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«Sisma Centro Italia»</a:t>
            </a:r>
            <a:endParaRPr kumimoji="0" lang="it-IT" sz="80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0" name="Elbow Connector 41"/>
          <p:cNvCxnSpPr>
            <a:stCxn id="31" idx="1"/>
            <a:endCxn id="25" idx="2"/>
          </p:cNvCxnSpPr>
          <p:nvPr/>
        </p:nvCxnSpPr>
        <p:spPr>
          <a:xfrm rot="10800000">
            <a:off x="4543543" y="1487874"/>
            <a:ext cx="200090" cy="824713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31" name="Rectangle 40"/>
          <p:cNvSpPr/>
          <p:nvPr/>
        </p:nvSpPr>
        <p:spPr bwMode="ltGray">
          <a:xfrm>
            <a:off x="4743633" y="2140460"/>
            <a:ext cx="1603604" cy="344251"/>
          </a:xfrm>
          <a:prstGeom prst="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36000" rIns="36000" rtlCol="0" anchor="ctr"/>
          <a:lstStyle/>
          <a:p>
            <a:pPr algn="ctr"/>
            <a:r>
              <a:rPr lang="it-IT" sz="800" kern="0" dirty="0">
                <a:solidFill>
                  <a:srgbClr val="FFFFFF"/>
                </a:solidFill>
                <a:latin typeface="Arial"/>
              </a:rPr>
              <a:t>Servizi di supporto ai Corpi Ausiliari</a:t>
            </a:r>
          </a:p>
        </p:txBody>
      </p:sp>
      <p:cxnSp>
        <p:nvCxnSpPr>
          <p:cNvPr id="39" name="Elbow Connector 70"/>
          <p:cNvCxnSpPr>
            <a:stCxn id="25" idx="2"/>
            <a:endCxn id="27" idx="3"/>
          </p:cNvCxnSpPr>
          <p:nvPr/>
        </p:nvCxnSpPr>
        <p:spPr>
          <a:xfrm rot="5400000">
            <a:off x="4052105" y="1819649"/>
            <a:ext cx="823214" cy="159662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10" name="TextBox 83"/>
          <p:cNvSpPr txBox="1"/>
          <p:nvPr/>
        </p:nvSpPr>
        <p:spPr>
          <a:xfrm>
            <a:off x="268928" y="6337697"/>
            <a:ext cx="56241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 smtClean="0"/>
              <a:t>* </a:t>
            </a:r>
            <a:r>
              <a:rPr lang="it-IT" sz="800" dirty="0" smtClean="0"/>
              <a:t>L’unità di progetto è una struttura pro-tempore che non rientra stabilmente all’interno dell’organigramma dell’Associazione.</a:t>
            </a:r>
            <a:endParaRPr lang="it-IT" sz="800" dirty="0"/>
          </a:p>
        </p:txBody>
      </p:sp>
      <p:sp>
        <p:nvSpPr>
          <p:cNvPr id="5" name="Rettangolo 4"/>
          <p:cNvSpPr/>
          <p:nvPr/>
        </p:nvSpPr>
        <p:spPr>
          <a:xfrm>
            <a:off x="4751622" y="1649130"/>
            <a:ext cx="16626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800" dirty="0"/>
              <a:t>Segreteria Difesa Civile / Nato-UE/S</a:t>
            </a:r>
          </a:p>
        </p:txBody>
      </p:sp>
      <p:sp>
        <p:nvSpPr>
          <p:cNvPr id="6" name="Rettangolo 5"/>
          <p:cNvSpPr/>
          <p:nvPr/>
        </p:nvSpPr>
        <p:spPr>
          <a:xfrm>
            <a:off x="268927" y="5971716"/>
            <a:ext cx="56241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00" b="1" dirty="0"/>
              <a:t>Organo Centrale di Sicurezza (</a:t>
            </a:r>
            <a:r>
              <a:rPr lang="it-IT" sz="1000" b="1" dirty="0" smtClean="0"/>
              <a:t>Segreteria Principale </a:t>
            </a:r>
            <a:r>
              <a:rPr lang="it-IT" sz="1000" b="1" dirty="0"/>
              <a:t>di Sicurezza / Nato-UE/S) </a:t>
            </a:r>
            <a:r>
              <a:rPr lang="it-IT" sz="1000" b="1" dirty="0" smtClean="0"/>
              <a:t> e </a:t>
            </a:r>
            <a:r>
              <a:rPr lang="it-IT" sz="1000" b="1" dirty="0"/>
              <a:t>Difesa Civile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000" b="1" dirty="0"/>
          </a:p>
        </p:txBody>
      </p:sp>
      <p:cxnSp>
        <p:nvCxnSpPr>
          <p:cNvPr id="18" name="Elbow Connector 41"/>
          <p:cNvCxnSpPr/>
          <p:nvPr/>
        </p:nvCxnSpPr>
        <p:spPr>
          <a:xfrm rot="10800000">
            <a:off x="4551532" y="1550823"/>
            <a:ext cx="244481" cy="212935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862871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75615" y="739732"/>
            <a:ext cx="8520991" cy="2376264"/>
          </a:xfrm>
          <a:prstGeom prst="roundRect">
            <a:avLst>
              <a:gd name="adj" fmla="val 3890"/>
            </a:avLst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>
                <a:latin typeface="Arial" panose="020B0604020202020204" pitchFamily="34" charset="0"/>
              </a:rPr>
              <a:t>Focus </a:t>
            </a:r>
            <a:r>
              <a:rPr lang="it-IT" altLang="it-IT" sz="1400" i="1" dirty="0" smtClean="0">
                <a:latin typeface="Arial" panose="020B0604020202020204" pitchFamily="34" charset="0"/>
              </a:rPr>
              <a:t>Direzione </a:t>
            </a:r>
            <a:r>
              <a:rPr lang="it-IT" altLang="it-IT" sz="1400" i="1" dirty="0" err="1" smtClean="0">
                <a:latin typeface="Arial" panose="020B0604020202020204" pitchFamily="34" charset="0"/>
              </a:rPr>
              <a:t>Support</a:t>
            </a:r>
            <a:r>
              <a:rPr lang="it-IT" altLang="it-IT" sz="1400" i="1" dirty="0" smtClean="0">
                <a:latin typeface="Arial" panose="020B0604020202020204" pitchFamily="34" charset="0"/>
              </a:rPr>
              <a:t> Services</a:t>
            </a:r>
            <a:endParaRPr lang="it-IT" altLang="it-IT" sz="1400" i="1" dirty="0">
              <a:latin typeface="Arial" panose="020B0604020202020204" pitchFamily="34" charset="0"/>
            </a:endParaRPr>
          </a:p>
        </p:txBody>
      </p:sp>
      <p:sp>
        <p:nvSpPr>
          <p:cNvPr id="28" name="Rectangle 90"/>
          <p:cNvSpPr/>
          <p:nvPr/>
        </p:nvSpPr>
        <p:spPr bwMode="ltGray">
          <a:xfrm>
            <a:off x="1682442" y="1968607"/>
            <a:ext cx="977086" cy="38706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>
                <a:solidFill>
                  <a:schemeClr val="bg1"/>
                </a:solidFill>
                <a:latin typeface="Arial"/>
              </a:rPr>
              <a:t>Amministrazione </a:t>
            </a: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e Finanza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9" name="Rectangle 91"/>
          <p:cNvSpPr/>
          <p:nvPr/>
        </p:nvSpPr>
        <p:spPr bwMode="ltGray">
          <a:xfrm>
            <a:off x="5111439" y="1962256"/>
            <a:ext cx="703805" cy="39341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Legale</a:t>
            </a:r>
          </a:p>
        </p:txBody>
      </p:sp>
      <p:sp>
        <p:nvSpPr>
          <p:cNvPr id="40" name="Rectangle 93"/>
          <p:cNvSpPr/>
          <p:nvPr/>
        </p:nvSpPr>
        <p:spPr bwMode="ltGray">
          <a:xfrm>
            <a:off x="4235788" y="1962257"/>
            <a:ext cx="665647" cy="39341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ICT</a:t>
            </a:r>
          </a:p>
        </p:txBody>
      </p:sp>
      <p:sp>
        <p:nvSpPr>
          <p:cNvPr id="41" name="Rectangle 94"/>
          <p:cNvSpPr/>
          <p:nvPr/>
        </p:nvSpPr>
        <p:spPr bwMode="ltGray">
          <a:xfrm>
            <a:off x="2869533" y="1962258"/>
            <a:ext cx="1156249" cy="39341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Gestione Patrimonio </a:t>
            </a:r>
            <a:r>
              <a:rPr lang="it-IT" sz="800" kern="0" dirty="0">
                <a:solidFill>
                  <a:schemeClr val="bg1"/>
                </a:solidFill>
                <a:latin typeface="Arial"/>
              </a:rPr>
              <a:t>e Sicurezza</a:t>
            </a:r>
          </a:p>
        </p:txBody>
      </p:sp>
      <p:sp>
        <p:nvSpPr>
          <p:cNvPr id="42" name="Rectangle 100"/>
          <p:cNvSpPr/>
          <p:nvPr/>
        </p:nvSpPr>
        <p:spPr bwMode="ltGray">
          <a:xfrm>
            <a:off x="6025249" y="1974959"/>
            <a:ext cx="857028" cy="3807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>
                <a:solidFill>
                  <a:schemeClr val="bg1"/>
                </a:solidFill>
                <a:latin typeface="Arial"/>
              </a:rPr>
              <a:t>Logistica e Motorizzazione</a:t>
            </a:r>
          </a:p>
        </p:txBody>
      </p:sp>
      <p:sp>
        <p:nvSpPr>
          <p:cNvPr id="44" name="Rectangle 108"/>
          <p:cNvSpPr/>
          <p:nvPr/>
        </p:nvSpPr>
        <p:spPr bwMode="ltGray">
          <a:xfrm>
            <a:off x="755576" y="1968607"/>
            <a:ext cx="716861" cy="38706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800" kern="0" dirty="0">
                <a:solidFill>
                  <a:schemeClr val="bg1"/>
                </a:solidFill>
                <a:latin typeface="Arial"/>
              </a:rPr>
              <a:t>Acquisti e C</a:t>
            </a:r>
            <a:r>
              <a:rPr lang="it-IT" sz="800" kern="0" dirty="0" smtClean="0">
                <a:solidFill>
                  <a:schemeClr val="bg1"/>
                </a:solidFill>
                <a:latin typeface="Arial"/>
              </a:rPr>
              <a:t>ontratti</a:t>
            </a:r>
            <a:endParaRPr lang="it-IT" sz="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0" name="Rectangle 92"/>
          <p:cNvSpPr/>
          <p:nvPr/>
        </p:nvSpPr>
        <p:spPr bwMode="ltGray">
          <a:xfrm>
            <a:off x="7092280" y="1974958"/>
            <a:ext cx="1167615" cy="3807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>
                <a:solidFill>
                  <a:schemeClr val="bg1"/>
                </a:solidFill>
                <a:latin typeface="Arial"/>
              </a:rPr>
              <a:t>Risorse Umane</a:t>
            </a:r>
          </a:p>
        </p:txBody>
      </p:sp>
      <p:cxnSp>
        <p:nvCxnSpPr>
          <p:cNvPr id="51" name="Elbow Connector 41"/>
          <p:cNvCxnSpPr>
            <a:stCxn id="42" idx="0"/>
            <a:endCxn id="29" idx="0"/>
          </p:cNvCxnSpPr>
          <p:nvPr/>
        </p:nvCxnSpPr>
        <p:spPr>
          <a:xfrm rot="16200000" flipV="1">
            <a:off x="5952202" y="1473397"/>
            <a:ext cx="12703" cy="990421"/>
          </a:xfrm>
          <a:prstGeom prst="bentConnector3">
            <a:avLst>
              <a:gd name="adj1" fmla="val 107477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71" name="Elbow Connector 41"/>
          <p:cNvCxnSpPr>
            <a:stCxn id="30" idx="0"/>
            <a:endCxn id="29" idx="0"/>
          </p:cNvCxnSpPr>
          <p:nvPr/>
        </p:nvCxnSpPr>
        <p:spPr>
          <a:xfrm rot="16200000" flipV="1">
            <a:off x="6563364" y="862234"/>
            <a:ext cx="12702" cy="2212746"/>
          </a:xfrm>
          <a:prstGeom prst="bentConnector3">
            <a:avLst>
              <a:gd name="adj1" fmla="val 1074846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graphicFrame>
        <p:nvGraphicFramePr>
          <p:cNvPr id="2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669599"/>
              </p:ext>
            </p:extLst>
          </p:nvPr>
        </p:nvGraphicFramePr>
        <p:xfrm>
          <a:off x="197228" y="3306332"/>
          <a:ext cx="8520991" cy="349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9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5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0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sng" kern="0" spc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Direzione </a:t>
                      </a:r>
                      <a:r>
                        <a:rPr lang="it-IT" sz="1100" u="sng" kern="0" spc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Support</a:t>
                      </a:r>
                      <a:r>
                        <a:rPr lang="it-IT" sz="1100" u="sng" kern="0" spc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Services (1</a:t>
                      </a:r>
                      <a:r>
                        <a:rPr lang="it-IT" sz="1100" u="sng" kern="0" spc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di 2) </a:t>
                      </a: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800" b="0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558468861"/>
                  </a:ext>
                </a:extLst>
              </a:tr>
              <a:tr h="1140752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50" b="1" baseline="0" dirty="0" smtClean="0">
                          <a:latin typeface="+mn-lt"/>
                        </a:rPr>
                        <a:t>Acquisti e Contratti</a:t>
                      </a:r>
                      <a:endParaRPr lang="it-IT" altLang="it-IT" sz="1050" b="1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Gestione delle procedure di gara lavori, beni e servizi sopra soglia</a:t>
                      </a:r>
                      <a:endParaRPr lang="it-IT" altLang="it-IT" sz="1000" dirty="0" smtClean="0">
                        <a:latin typeface="+mn-lt"/>
                      </a:endParaRP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dirty="0" smtClean="0">
                          <a:latin typeface="+mn-lt"/>
                        </a:rPr>
                        <a:t>Gestion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e degli approvvigionamenti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Gestione della contrattualistica per beni e servizi</a:t>
                      </a:r>
                      <a:endParaRPr lang="it-IT" altLang="it-IT" sz="10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Acquisizioni beni e servizi sotto-soglia</a:t>
                      </a: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00" dirty="0" smtClean="0">
                          <a:latin typeface="+mn-lt"/>
                        </a:rPr>
                        <a:t>Gestione delle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procedure di acquisto di beni e servizi sotto soglia (esclusi quelli concernenti il patrimonio)</a:t>
                      </a:r>
                      <a:endParaRPr lang="it-IT" altLang="it-IT" sz="10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altLang="it-IT" sz="10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Travel: </a:t>
                      </a:r>
                      <a:r>
                        <a:rPr lang="it-IT" alt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Acquisto viaggi e Gestione trasferte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1430105945"/>
                  </a:ext>
                </a:extLst>
              </a:tr>
              <a:tr h="76292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kern="0" dirty="0" smtClean="0">
                          <a:latin typeface="+mn-lt"/>
                        </a:rPr>
                        <a:t>Amministrazione e Finanza</a:t>
                      </a:r>
                      <a:endParaRPr lang="it-IT" sz="1050" b="1" kern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1200" baseline="0" dirty="0" smtClean="0">
                          <a:latin typeface="+mn-lt"/>
                        </a:rPr>
                        <a:t>Contabilità e bilancio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1200" baseline="0" dirty="0" smtClean="0">
                          <a:latin typeface="+mn-lt"/>
                        </a:rPr>
                        <a:t>Tesoreria e fatturazione attiva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1200" baseline="0" dirty="0" smtClean="0">
                          <a:latin typeface="+mn-lt"/>
                        </a:rPr>
                        <a:t>Rendicontazioni economiche e finanziarie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1200" baseline="0" dirty="0" smtClean="0">
                          <a:latin typeface="+mn-lt"/>
                        </a:rPr>
                        <a:t>Referente per la rendicontazione delle convenzioni ex art.8 comma 2 D.lgs.178/2012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4190879200"/>
                  </a:ext>
                </a:extLst>
              </a:tr>
              <a:tr h="1006010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baseline="0" dirty="0" smtClean="0">
                          <a:latin typeface="+mn-lt"/>
                        </a:rPr>
                        <a:t>ICT</a:t>
                      </a:r>
                      <a:endParaRPr lang="en-US" altLang="it-IT" sz="1050" b="1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dirty="0" smtClean="0">
                          <a:latin typeface="+mn-lt"/>
                        </a:rPr>
                        <a:t>Gestione e sviluppo sistemi IT e TLC (telefonia,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sistemi di radio-comunicazione)</a:t>
                      </a:r>
                      <a:endParaRPr lang="it-IT" altLang="it-IT" sz="1000" dirty="0" smtClean="0">
                        <a:latin typeface="+mn-lt"/>
                      </a:endParaRP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dirty="0" smtClean="0">
                          <a:latin typeface="+mn-lt"/>
                        </a:rPr>
                        <a:t>Gestione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dell’help-desk di assistenza tecnica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900" dirty="0" smtClean="0"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3837091063"/>
                  </a:ext>
                </a:extLst>
              </a:tr>
            </a:tbl>
          </a:graphicData>
        </a:graphic>
      </p:graphicFrame>
      <p:sp>
        <p:nvSpPr>
          <p:cNvPr id="2" name="Rettangolo 1"/>
          <p:cNvSpPr/>
          <p:nvPr/>
        </p:nvSpPr>
        <p:spPr>
          <a:xfrm>
            <a:off x="4818678" y="1434563"/>
            <a:ext cx="20313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756000">
              <a:defRPr/>
            </a:pPr>
            <a:r>
              <a:rPr lang="it-IT" altLang="it-IT" sz="1000" dirty="0" err="1"/>
              <a:t>Budgeting</a:t>
            </a:r>
            <a:r>
              <a:rPr lang="it-IT" altLang="it-IT" sz="1000" dirty="0"/>
              <a:t> e verifica copertura costi</a:t>
            </a:r>
          </a:p>
        </p:txBody>
      </p:sp>
      <p:cxnSp>
        <p:nvCxnSpPr>
          <p:cNvPr id="31" name="Elbow Connector 41"/>
          <p:cNvCxnSpPr>
            <a:stCxn id="40" idx="0"/>
            <a:endCxn id="50" idx="2"/>
          </p:cNvCxnSpPr>
          <p:nvPr/>
        </p:nvCxnSpPr>
        <p:spPr>
          <a:xfrm rot="16200000" flipV="1">
            <a:off x="4282227" y="1675871"/>
            <a:ext cx="572770" cy="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50" name="Rectangle 141"/>
          <p:cNvSpPr/>
          <p:nvPr/>
        </p:nvSpPr>
        <p:spPr bwMode="ltGray">
          <a:xfrm>
            <a:off x="3766809" y="1038664"/>
            <a:ext cx="1603604" cy="350823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DC69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900" kern="0" dirty="0" smtClean="0">
                <a:solidFill>
                  <a:srgbClr val="000000"/>
                </a:solidFill>
                <a:latin typeface="Arial"/>
              </a:rPr>
              <a:t>Direzione </a:t>
            </a:r>
            <a:r>
              <a:rPr lang="it-IT" sz="900" i="1" kern="0" dirty="0" err="1" smtClean="0">
                <a:solidFill>
                  <a:srgbClr val="000000"/>
                </a:solidFill>
                <a:latin typeface="Arial"/>
              </a:rPr>
              <a:t>Support</a:t>
            </a:r>
            <a:r>
              <a:rPr lang="it-IT" sz="900" i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900" i="1" kern="0" dirty="0">
                <a:solidFill>
                  <a:srgbClr val="000000"/>
                </a:solidFill>
                <a:latin typeface="Arial"/>
              </a:rPr>
              <a:t>Services</a:t>
            </a:r>
          </a:p>
        </p:txBody>
      </p:sp>
      <p:sp>
        <p:nvSpPr>
          <p:cNvPr id="27" name="Rectangle 93"/>
          <p:cNvSpPr/>
          <p:nvPr/>
        </p:nvSpPr>
        <p:spPr bwMode="ltGray">
          <a:xfrm>
            <a:off x="4048798" y="2602595"/>
            <a:ext cx="817852" cy="37617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Facility</a:t>
            </a: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Management</a:t>
            </a:r>
          </a:p>
        </p:txBody>
      </p:sp>
      <p:sp>
        <p:nvSpPr>
          <p:cNvPr id="32" name="Rectangle 93"/>
          <p:cNvSpPr/>
          <p:nvPr/>
        </p:nvSpPr>
        <p:spPr bwMode="ltGray">
          <a:xfrm>
            <a:off x="2929957" y="2595002"/>
            <a:ext cx="1035399" cy="39136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Progettazione e Programmazione</a:t>
            </a:r>
          </a:p>
        </p:txBody>
      </p:sp>
      <p:sp>
        <p:nvSpPr>
          <p:cNvPr id="35" name="Rectangle 93"/>
          <p:cNvSpPr/>
          <p:nvPr/>
        </p:nvSpPr>
        <p:spPr bwMode="ltGray">
          <a:xfrm>
            <a:off x="7092279" y="2631624"/>
            <a:ext cx="1167615" cy="37617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err="1" smtClean="0">
                <a:latin typeface="Arial"/>
              </a:rPr>
              <a:t>Recruiting</a:t>
            </a:r>
            <a:r>
              <a:rPr lang="it-IT" sz="800" kern="0" dirty="0" smtClean="0">
                <a:latin typeface="Arial"/>
              </a:rPr>
              <a:t>, Formazione e Sviluppo</a:t>
            </a: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37" name="Rectangle 93"/>
          <p:cNvSpPr/>
          <p:nvPr/>
        </p:nvSpPr>
        <p:spPr bwMode="ltGray">
          <a:xfrm>
            <a:off x="1979713" y="2602595"/>
            <a:ext cx="840416" cy="37617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latin typeface="Arial"/>
              </a:rPr>
              <a:t>Sicurezza sul lavoro 81/08</a:t>
            </a: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38" name="Rectangle 93"/>
          <p:cNvSpPr/>
          <p:nvPr/>
        </p:nvSpPr>
        <p:spPr bwMode="ltGray">
          <a:xfrm>
            <a:off x="755576" y="2620776"/>
            <a:ext cx="716861" cy="37617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kern="0" dirty="0" smtClean="0">
                <a:latin typeface="Arial"/>
              </a:rPr>
              <a:t>Travel</a:t>
            </a: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cxnSp>
        <p:nvCxnSpPr>
          <p:cNvPr id="54" name="Elbow Connector 41"/>
          <p:cNvCxnSpPr>
            <a:stCxn id="38" idx="0"/>
            <a:endCxn id="44" idx="2"/>
          </p:cNvCxnSpPr>
          <p:nvPr/>
        </p:nvCxnSpPr>
        <p:spPr>
          <a:xfrm rot="5400000" flipH="1" flipV="1">
            <a:off x="981455" y="2488224"/>
            <a:ext cx="265105" cy="127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62" name="Elbow Connector 41"/>
          <p:cNvCxnSpPr>
            <a:stCxn id="37" idx="0"/>
            <a:endCxn id="27" idx="0"/>
          </p:cNvCxnSpPr>
          <p:nvPr/>
        </p:nvCxnSpPr>
        <p:spPr>
          <a:xfrm rot="5400000" flipH="1" flipV="1">
            <a:off x="3428822" y="1573694"/>
            <a:ext cx="12700" cy="2057803"/>
          </a:xfrm>
          <a:prstGeom prst="bentConnector3">
            <a:avLst>
              <a:gd name="adj1" fmla="val 959984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66" name="Elbow Connector 41"/>
          <p:cNvCxnSpPr>
            <a:stCxn id="41" idx="2"/>
            <a:endCxn id="32" idx="0"/>
          </p:cNvCxnSpPr>
          <p:nvPr/>
        </p:nvCxnSpPr>
        <p:spPr>
          <a:xfrm rot="5400000">
            <a:off x="3327993" y="2475337"/>
            <a:ext cx="239330" cy="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72" name="Elbow Connector 41"/>
          <p:cNvCxnSpPr>
            <a:stCxn id="35" idx="0"/>
            <a:endCxn id="30" idx="2"/>
          </p:cNvCxnSpPr>
          <p:nvPr/>
        </p:nvCxnSpPr>
        <p:spPr>
          <a:xfrm rot="5400000" flipH="1" flipV="1">
            <a:off x="7538111" y="2493648"/>
            <a:ext cx="275953" cy="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89" name="Elbow Connector 41"/>
          <p:cNvCxnSpPr>
            <a:endCxn id="50" idx="2"/>
          </p:cNvCxnSpPr>
          <p:nvPr/>
        </p:nvCxnSpPr>
        <p:spPr>
          <a:xfrm rot="10800000">
            <a:off x="4568611" y="1389487"/>
            <a:ext cx="310924" cy="180832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104" name="Elbow Connector 41"/>
          <p:cNvCxnSpPr>
            <a:endCxn id="44" idx="0"/>
          </p:cNvCxnSpPr>
          <p:nvPr/>
        </p:nvCxnSpPr>
        <p:spPr>
          <a:xfrm rot="10800000" flipV="1">
            <a:off x="1114007" y="1833891"/>
            <a:ext cx="4398454" cy="134716"/>
          </a:xfrm>
          <a:prstGeom prst="bentConnector2">
            <a:avLst/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cxnSp>
        <p:nvCxnSpPr>
          <p:cNvPr id="118" name="Elbow Connector 41"/>
          <p:cNvCxnSpPr>
            <a:stCxn id="41" idx="0"/>
            <a:endCxn id="28" idx="0"/>
          </p:cNvCxnSpPr>
          <p:nvPr/>
        </p:nvCxnSpPr>
        <p:spPr>
          <a:xfrm rot="16200000" flipH="1" flipV="1">
            <a:off x="2806147" y="1327095"/>
            <a:ext cx="6349" cy="1276673"/>
          </a:xfrm>
          <a:prstGeom prst="bentConnector3">
            <a:avLst>
              <a:gd name="adj1" fmla="val -2000315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</p:cxnSp>
      <p:sp>
        <p:nvSpPr>
          <p:cNvPr id="33" name="Rettangolo 32"/>
          <p:cNvSpPr/>
          <p:nvPr/>
        </p:nvSpPr>
        <p:spPr>
          <a:xfrm>
            <a:off x="2404207" y="3470866"/>
            <a:ext cx="23198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defTabSz="756000">
              <a:buFont typeface="Arial" panose="020B0604020202020204" pitchFamily="34" charset="0"/>
              <a:buChar char="•"/>
              <a:defRPr/>
            </a:pPr>
            <a:r>
              <a:rPr lang="it-IT" altLang="it-IT" sz="1000" dirty="0" err="1" smtClean="0"/>
              <a:t>Budgeting</a:t>
            </a:r>
            <a:r>
              <a:rPr lang="it-IT" altLang="it-IT" sz="1000" dirty="0" smtClean="0"/>
              <a:t> e verifica copertura costi</a:t>
            </a:r>
            <a:endParaRPr lang="it-IT" altLang="it-IT" sz="1000" dirty="0"/>
          </a:p>
        </p:txBody>
      </p:sp>
    </p:spTree>
    <p:extLst>
      <p:ext uri="{BB962C8B-B14F-4D97-AF65-F5344CB8AC3E}">
        <p14:creationId xmlns:p14="http://schemas.microsoft.com/office/powerpoint/2010/main" val="2835732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5"/>
          <p:cNvSpPr txBox="1">
            <a:spLocks/>
          </p:cNvSpPr>
          <p:nvPr/>
        </p:nvSpPr>
        <p:spPr bwMode="auto">
          <a:xfrm>
            <a:off x="312738" y="44624"/>
            <a:ext cx="81422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800" b="1" dirty="0">
                <a:latin typeface="Arial" panose="020B0604020202020204" pitchFamily="34" charset="0"/>
              </a:rPr>
              <a:t>Struttura organizzativa </a:t>
            </a:r>
            <a:endParaRPr lang="it-IT" altLang="it-IT" sz="1800" b="1" dirty="0" smtClean="0">
              <a:latin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110000"/>
              <a:buNone/>
            </a:pPr>
            <a:r>
              <a:rPr lang="it-IT" altLang="it-IT" sz="1400" i="1" dirty="0">
                <a:latin typeface="Arial" panose="020B0604020202020204" pitchFamily="34" charset="0"/>
              </a:rPr>
              <a:t>Focus </a:t>
            </a:r>
            <a:r>
              <a:rPr lang="it-IT" altLang="it-IT" sz="1400" i="1" dirty="0" smtClean="0">
                <a:latin typeface="Arial" panose="020B0604020202020204" pitchFamily="34" charset="0"/>
              </a:rPr>
              <a:t>Direzione </a:t>
            </a:r>
            <a:r>
              <a:rPr lang="it-IT" altLang="it-IT" sz="1400" i="1" dirty="0" err="1" smtClean="0">
                <a:latin typeface="Arial" panose="020B0604020202020204" pitchFamily="34" charset="0"/>
              </a:rPr>
              <a:t>Support</a:t>
            </a:r>
            <a:r>
              <a:rPr lang="it-IT" altLang="it-IT" sz="1400" i="1" dirty="0" smtClean="0">
                <a:latin typeface="Arial" panose="020B0604020202020204" pitchFamily="34" charset="0"/>
              </a:rPr>
              <a:t> Services</a:t>
            </a:r>
            <a:endParaRPr lang="it-IT" altLang="it-IT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26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460129"/>
              </p:ext>
            </p:extLst>
          </p:nvPr>
        </p:nvGraphicFramePr>
        <p:xfrm>
          <a:off x="312738" y="700836"/>
          <a:ext cx="8435726" cy="601882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97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sng" kern="0" spc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Direzione </a:t>
                      </a:r>
                      <a:r>
                        <a:rPr lang="it-IT" sz="1100" u="sng" kern="0" spc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Support</a:t>
                      </a:r>
                      <a:r>
                        <a:rPr lang="it-IT" sz="1100" u="sng" kern="0" spc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Services (2</a:t>
                      </a:r>
                      <a:r>
                        <a:rPr lang="it-IT" sz="1100" u="sng" kern="0" spc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di 2)</a:t>
                      </a:r>
                      <a:endParaRPr lang="it-IT" sz="1100" u="sng" kern="0" spc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 hMerge="1"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800" b="0" kern="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558468861"/>
                  </a:ext>
                </a:extLst>
              </a:tr>
              <a:tr h="2923940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it-IT" sz="1050" b="1" baseline="0" dirty="0" err="1" smtClean="0">
                          <a:latin typeface="+mn-lt"/>
                        </a:rPr>
                        <a:t>Gestione</a:t>
                      </a:r>
                      <a:r>
                        <a:rPr lang="en-US" altLang="it-IT" sz="1050" b="1" baseline="0" dirty="0" smtClean="0">
                          <a:latin typeface="+mn-lt"/>
                        </a:rPr>
                        <a:t> </a:t>
                      </a:r>
                      <a:r>
                        <a:rPr lang="en-US" altLang="it-IT" sz="1050" b="1" baseline="0" dirty="0" err="1" smtClean="0">
                          <a:latin typeface="+mn-lt"/>
                        </a:rPr>
                        <a:t>Patrimonio</a:t>
                      </a:r>
                      <a:r>
                        <a:rPr lang="en-US" altLang="it-IT" sz="1050" b="1" baseline="0" dirty="0" smtClean="0">
                          <a:latin typeface="+mn-lt"/>
                        </a:rPr>
                        <a:t> e </a:t>
                      </a:r>
                      <a:r>
                        <a:rPr lang="en-US" altLang="it-IT" sz="1050" b="1" baseline="0" dirty="0" err="1" smtClean="0">
                          <a:latin typeface="+mn-lt"/>
                        </a:rPr>
                        <a:t>Sicurezza</a:t>
                      </a:r>
                      <a:endParaRPr lang="en-US" altLang="it-IT" sz="1050" b="1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Gestione di comodati, locazioni, manutenzioni, utenze, arredamenti e assicurazioni sul patrimonio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Gestion</a:t>
                      </a:r>
                      <a:r>
                        <a:rPr lang="it-IT" altLang="it-IT" sz="1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 delle procedure di acquisto di lavori, beni e servizi sotto-soglia riguardanti il patrimonio  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Esecuzione contratti relativi al patrimonio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gestione del patrimonio unitamente ai loro impianti e servizi connessi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gestione degli interventi di manutenzione ordinaria e straordinaria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err="1" smtClean="0">
                          <a:latin typeface="+mn-lt"/>
                        </a:rPr>
                        <a:t>safety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e </a:t>
                      </a:r>
                      <a:r>
                        <a:rPr lang="it-IT" altLang="it-IT" sz="1000" b="0" baseline="0" dirty="0" smtClean="0">
                          <a:latin typeface="+mn-lt"/>
                        </a:rPr>
                        <a:t>security</a:t>
                      </a:r>
                      <a:r>
                        <a:rPr lang="it-IT" altLang="it-IT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(vigilanza a controllo)</a:t>
                      </a: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altLang="it-IT" sz="1000" b="0" baseline="0" dirty="0" smtClean="0">
                        <a:latin typeface="+mn-lt"/>
                      </a:endParaRP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Sicurezza sul Lavoro 81/08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Garantisce  la s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icurezza sui luoghi di lavoro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Assicura l’individuazione dei fattori di rischio attraverso la valutazione dei rischi 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Assicura la predisposizione delle procedure di sicurezza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Garantisce i programmi di informazione/formazione ai lavoratori</a:t>
                      </a: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Progettazione e Programmazione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0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Assicura la p</a:t>
                      </a:r>
                      <a:r>
                        <a:rPr lang="it-IT" altLang="it-IT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rogettazione</a:t>
                      </a:r>
                      <a:r>
                        <a:rPr lang="it-IT" altLang="it-IT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programmazione di interventi di manutenzione e lavori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Garantisce la g</a:t>
                      </a:r>
                      <a:r>
                        <a:rPr lang="it-IT" altLang="it-IT" sz="1000" dirty="0" smtClean="0">
                          <a:latin typeface="+mn-lt"/>
                        </a:rPr>
                        <a:t>estione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e valorizzazione patrimonio immobiliare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Assicura la progettazione degli arredi e degli interni e lo </a:t>
                      </a:r>
                      <a:r>
                        <a:rPr lang="it-IT" altLang="it-IT" sz="1000" baseline="0" dirty="0" err="1" smtClean="0">
                          <a:latin typeface="+mn-lt"/>
                        </a:rPr>
                        <a:t>space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planning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Assicura la razionalizzazione degli spazi e del verde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Assicura il ruolo di RUP tecnico per gare di gestione e valorizzazione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altLang="it-IT" sz="1000" baseline="0" dirty="0" smtClean="0"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227292533"/>
                  </a:ext>
                </a:extLst>
              </a:tr>
              <a:tr h="920903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50" b="1" baseline="0" dirty="0" smtClean="0">
                          <a:latin typeface="+mn-lt"/>
                        </a:rPr>
                        <a:t>Legale</a:t>
                      </a:r>
                      <a:endParaRPr lang="it-IT" altLang="it-IT" sz="1050" b="1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dirty="0" smtClean="0">
                          <a:latin typeface="+mn-lt"/>
                        </a:rPr>
                        <a:t>Contenziosi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, pareri legali e supporto alla contrattualistica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Gestione dell’accettazione di lasciti ed eredità</a:t>
                      </a:r>
                      <a:endParaRPr lang="it-IT" altLang="it-IT" sz="1000" dirty="0" smtClean="0">
                        <a:latin typeface="+mn-lt"/>
                      </a:endParaRP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dirty="0" smtClean="0">
                          <a:latin typeface="+mn-lt"/>
                        </a:rPr>
                        <a:t>Supporto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legale alla partecipazione a bandi e alla sottoscrizione di convenzioni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dirty="0" smtClean="0">
                          <a:latin typeface="+mn-lt"/>
                        </a:rPr>
                        <a:t>Accreditamenti sanitari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dirty="0" smtClean="0">
                          <a:latin typeface="+mn-lt"/>
                        </a:rPr>
                        <a:t>Presidio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alla normativa sulla privacy</a:t>
                      </a:r>
                      <a:endParaRPr lang="it-IT" altLang="it-IT" sz="1000" dirty="0" smtClean="0"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4265675447"/>
                  </a:ext>
                </a:extLst>
              </a:tr>
              <a:tr h="737241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kern="0" dirty="0" smtClean="0">
                          <a:latin typeface="+mn-lt"/>
                        </a:rPr>
                        <a:t>Logistica e Motorizzazione</a:t>
                      </a:r>
                      <a:endParaRPr lang="it-IT" sz="1050" b="1" kern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1200" baseline="0" dirty="0" smtClean="0">
                          <a:latin typeface="+mn-lt"/>
                        </a:rPr>
                        <a:t>Gestione Motorizzazione CRI e dei relativi contratti assicurativi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kern="1200" baseline="0" dirty="0" smtClean="0">
                          <a:latin typeface="+mn-lt"/>
                        </a:rPr>
                        <a:t>Logistica e magazzino 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Gestione flotta veicoli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4190879200"/>
                  </a:ext>
                </a:extLst>
              </a:tr>
              <a:tr h="1114667">
                <a:tc>
                  <a:txBody>
                    <a:bodyPr/>
                    <a:lstStyle/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50" b="1" baseline="0" dirty="0" smtClean="0">
                          <a:latin typeface="+mn-lt"/>
                        </a:rPr>
                        <a:t>Risorse Umane</a:t>
                      </a:r>
                      <a:endParaRPr lang="it-IT" altLang="it-IT" sz="1050" b="1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9" marR="91449" marT="45694" marB="45694" anchor="ctr"/>
                </a:tc>
                <a:tc>
                  <a:txBody>
                    <a:bodyPr/>
                    <a:lstStyle/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dirty="0" smtClean="0">
                          <a:latin typeface="+mn-lt"/>
                        </a:rPr>
                        <a:t>Selezione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e </a:t>
                      </a:r>
                      <a:r>
                        <a:rPr lang="it-IT" altLang="it-IT" sz="1000" dirty="0" smtClean="0">
                          <a:latin typeface="+mn-lt"/>
                        </a:rPr>
                        <a:t>contrattualizzazione</a:t>
                      </a:r>
                      <a:r>
                        <a:rPr lang="it-IT" altLang="it-IT" sz="1000" baseline="0" dirty="0" smtClean="0">
                          <a:latin typeface="+mn-lt"/>
                        </a:rPr>
                        <a:t> del personale</a:t>
                      </a:r>
                    </a:p>
                    <a:p>
                      <a:pPr marL="108000" marR="0" lvl="0" indent="-10800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aseline="0" dirty="0" smtClean="0">
                          <a:latin typeface="+mn-lt"/>
                        </a:rPr>
                        <a:t>Trattamento economico del personale, stipula e gestione assicurazioni di riferimento</a:t>
                      </a:r>
                    </a:p>
                    <a:p>
                      <a:pPr marL="0" marR="0" lvl="0" indent="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altLang="it-IT" sz="1000" b="1" baseline="0" dirty="0" err="1" smtClean="0">
                          <a:latin typeface="+mn-lt"/>
                        </a:rPr>
                        <a:t>Recruiting</a:t>
                      </a:r>
                      <a:r>
                        <a:rPr lang="it-IT" altLang="it-IT" sz="1000" b="1" baseline="0" dirty="0" smtClean="0">
                          <a:latin typeface="+mn-lt"/>
                        </a:rPr>
                        <a:t>, Formazione e Sviluppo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baseline="0" dirty="0" smtClean="0">
                          <a:latin typeface="+mn-lt"/>
                        </a:rPr>
                        <a:t>Assicura il Piano di Formazione </a:t>
                      </a:r>
                    </a:p>
                    <a:p>
                      <a:pPr marL="171450" marR="0" lvl="0" indent="-171450" algn="l" defTabSz="75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altLang="it-IT" sz="1000" b="0" baseline="0" dirty="0" smtClean="0">
                          <a:latin typeface="+mn-lt"/>
                        </a:rPr>
                        <a:t>Garantisce le attività di sviluppo del personale</a:t>
                      </a:r>
                    </a:p>
                  </a:txBody>
                  <a:tcPr marL="91449" marR="91449" marT="45694" marB="45694" anchor="ctr"/>
                </a:tc>
                <a:extLst>
                  <a:ext uri="{0D108BD9-81ED-4DB2-BD59-A6C34878D82A}">
                    <a16:rowId xmlns:a16="http://schemas.microsoft.com/office/drawing/2014/main" val="2017521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383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15132</TotalTime>
  <Words>1925</Words>
  <Application>Microsoft Office PowerPoint</Application>
  <PresentationFormat>Presentazione su schermo (4:3)</PresentationFormat>
  <Paragraphs>377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Smart Symbols</vt:lpstr>
      <vt:lpstr>Verdana</vt:lpstr>
      <vt:lpstr>Wingdings 2</vt:lpstr>
      <vt:lpstr>ヒラギノ明朝 Pro W3</vt:lpstr>
      <vt:lpstr>HDOfficeLightV0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Turriziani Gianluca</dc:creator>
  <cp:lastModifiedBy>Vittorio Di Mambro</cp:lastModifiedBy>
  <cp:revision>926</cp:revision>
  <cp:lastPrinted>2019-02-25T19:09:59Z</cp:lastPrinted>
  <dcterms:created xsi:type="dcterms:W3CDTF">2010-06-08T11:48:43Z</dcterms:created>
  <dcterms:modified xsi:type="dcterms:W3CDTF">2019-02-26T07:33:52Z</dcterms:modified>
  <cp:contentStatus/>
</cp:coreProperties>
</file>