
<file path=[Content_Types].xml><?xml version="1.0" encoding="utf-8"?>
<Types xmlns="http://schemas.openxmlformats.org/package/2006/content-types">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Lst>
  <p:notesMasterIdLst>
    <p:notesMasterId r:id="rId3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94" y="2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4"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it-IT" sz="1800" b="0" strike="noStrike" spc="-1">
                <a:solidFill>
                  <a:srgbClr val="000000"/>
                </a:solidFill>
                <a:latin typeface="Times New Roman"/>
              </a:rPr>
              <a:t>Fai clic per spostare la diapositiva</a:t>
            </a:r>
          </a:p>
        </p:txBody>
      </p:sp>
      <p:sp>
        <p:nvSpPr>
          <p:cNvPr id="175" name="PlaceHolder 2"/>
          <p:cNvSpPr>
            <a:spLocks noGrp="1"/>
          </p:cNvSpPr>
          <p:nvPr>
            <p:ph type="body"/>
          </p:nvPr>
        </p:nvSpPr>
        <p:spPr>
          <a:xfrm>
            <a:off x="756000" y="5078520"/>
            <a:ext cx="6047640" cy="4811040"/>
          </a:xfrm>
          <a:prstGeom prst="rect">
            <a:avLst/>
          </a:prstGeom>
        </p:spPr>
        <p:txBody>
          <a:bodyPr lIns="0" tIns="0" rIns="0" bIns="0">
            <a:noAutofit/>
          </a:bodyPr>
          <a:lstStyle/>
          <a:p>
            <a:r>
              <a:rPr lang="it-IT" sz="2000" b="0" strike="noStrike" spc="-1">
                <a:latin typeface="Arial"/>
              </a:rPr>
              <a:t>Fai clic per modificare il formato delle note</a:t>
            </a:r>
          </a:p>
        </p:txBody>
      </p:sp>
      <p:sp>
        <p:nvSpPr>
          <p:cNvPr id="176" name="PlaceHolder 3"/>
          <p:cNvSpPr>
            <a:spLocks noGrp="1"/>
          </p:cNvSpPr>
          <p:nvPr>
            <p:ph type="hdr"/>
          </p:nvPr>
        </p:nvSpPr>
        <p:spPr>
          <a:xfrm>
            <a:off x="0" y="0"/>
            <a:ext cx="3280680" cy="534240"/>
          </a:xfrm>
          <a:prstGeom prst="rect">
            <a:avLst/>
          </a:prstGeom>
        </p:spPr>
        <p:txBody>
          <a:bodyPr lIns="0" tIns="0" rIns="0" bIns="0">
            <a:noAutofit/>
          </a:bodyPr>
          <a:lstStyle/>
          <a:p>
            <a:r>
              <a:rPr lang="it-IT" sz="1400" b="0" strike="noStrike" spc="-1">
                <a:latin typeface="Times New Roman"/>
              </a:rPr>
              <a:t>&lt;intestazione&gt;</a:t>
            </a:r>
          </a:p>
        </p:txBody>
      </p:sp>
      <p:sp>
        <p:nvSpPr>
          <p:cNvPr id="177"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it-IT" sz="1400" b="0" strike="noStrike" spc="-1">
                <a:latin typeface="Times New Roman"/>
              </a:rPr>
              <a:t>&lt;data/ora&gt;</a:t>
            </a:r>
          </a:p>
        </p:txBody>
      </p:sp>
      <p:sp>
        <p:nvSpPr>
          <p:cNvPr id="178" name="PlaceHolder 5"/>
          <p:cNvSpPr>
            <a:spLocks noGrp="1"/>
          </p:cNvSpPr>
          <p:nvPr>
            <p:ph type="ftr"/>
          </p:nvPr>
        </p:nvSpPr>
        <p:spPr>
          <a:xfrm>
            <a:off x="0" y="10157400"/>
            <a:ext cx="3280680" cy="534240"/>
          </a:xfrm>
          <a:prstGeom prst="rect">
            <a:avLst/>
          </a:prstGeom>
        </p:spPr>
        <p:txBody>
          <a:bodyPr lIns="0" tIns="0" rIns="0" bIns="0" anchor="b">
            <a:noAutofit/>
          </a:bodyPr>
          <a:lstStyle/>
          <a:p>
            <a:r>
              <a:rPr lang="it-IT" sz="1400" b="0" strike="noStrike" spc="-1">
                <a:latin typeface="Times New Roman"/>
              </a:rPr>
              <a:t>&lt;piè di pagina&gt;</a:t>
            </a:r>
          </a:p>
        </p:txBody>
      </p:sp>
      <p:sp>
        <p:nvSpPr>
          <p:cNvPr id="179"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34AADA2F-F379-4233-91A9-273245E6E05C}" type="slidenum">
              <a:rPr lang="it-IT" sz="1400" b="0" strike="noStrike" spc="-1">
                <a:latin typeface="Times New Roman"/>
              </a:rPr>
              <a:t>‹N›</a:t>
            </a:fld>
            <a:endParaRPr lang="it-IT"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noRot="1" noChangeAspect="1"/>
          </p:cNvSpPr>
          <p:nvPr>
            <p:ph type="sldImg"/>
          </p:nvPr>
        </p:nvSpPr>
        <p:spPr>
          <a:xfrm>
            <a:off x="1143000" y="685800"/>
            <a:ext cx="4572000" cy="3429000"/>
          </a:xfrm>
          <a:prstGeom prst="rect">
            <a:avLst/>
          </a:prstGeom>
        </p:spPr>
      </p:sp>
      <p:sp>
        <p:nvSpPr>
          <p:cNvPr id="323" name="PlaceHolder 2"/>
          <p:cNvSpPr>
            <a:spLocks noGrp="1"/>
          </p:cNvSpPr>
          <p:nvPr>
            <p:ph type="body"/>
          </p:nvPr>
        </p:nvSpPr>
        <p:spPr>
          <a:xfrm>
            <a:off x="685800" y="4343400"/>
            <a:ext cx="5486040" cy="4114440"/>
          </a:xfrm>
          <a:prstGeom prst="rect">
            <a:avLst/>
          </a:prstGeom>
        </p:spPr>
        <p:txBody>
          <a:bodyPr>
            <a:noAutofit/>
          </a:bodyPr>
          <a:lstStyle/>
          <a:p>
            <a:endParaRPr lang="it-IT" sz="2000" b="0" strike="noStrike" spc="-1">
              <a:latin typeface="Arial"/>
            </a:endParaRPr>
          </a:p>
        </p:txBody>
      </p:sp>
      <p:sp>
        <p:nvSpPr>
          <p:cNvPr id="324" name="TextShape 3"/>
          <p:cNvSpPr txBox="1"/>
          <p:nvPr/>
        </p:nvSpPr>
        <p:spPr>
          <a:xfrm>
            <a:off x="3884760" y="8685360"/>
            <a:ext cx="2971440" cy="456840"/>
          </a:xfrm>
          <a:prstGeom prst="rect">
            <a:avLst/>
          </a:prstGeom>
          <a:noFill/>
          <a:ln w="0">
            <a:noFill/>
          </a:ln>
        </p:spPr>
        <p:txBody>
          <a:bodyPr anchor="b">
            <a:noAutofit/>
          </a:bodyPr>
          <a:lstStyle/>
          <a:p>
            <a:pPr algn="r">
              <a:lnSpc>
                <a:spcPct val="100000"/>
              </a:lnSpc>
            </a:pPr>
            <a:fld id="{C186A22E-FAD9-4C44-B43E-C388A263F370}" type="slidenum">
              <a:rPr lang="it-IT" sz="1200" b="0" strike="noStrike" spc="-1">
                <a:solidFill>
                  <a:srgbClr val="000000"/>
                </a:solidFill>
                <a:latin typeface="+mn-lt"/>
                <a:ea typeface="+mn-ea"/>
              </a:rPr>
              <a:t>29</a:t>
            </a:fld>
            <a:endParaRPr lang="it-IT" sz="12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31"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32"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34"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35"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36"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37"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39"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40"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41"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42"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43"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44"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53"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55"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57"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58"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762120" y="4572000"/>
            <a:ext cx="6781320" cy="7417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62"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63"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64"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0"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66"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6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68"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7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7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72"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74"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75"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7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7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79"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80"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82"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83"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84"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85"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86"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87"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96"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9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0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0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2"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762120" y="4572000"/>
            <a:ext cx="6781320" cy="7417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0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0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0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0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1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1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1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1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1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1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1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2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25"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6"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7"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8"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29"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30"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8"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39" name="PlaceHolder 2"/>
          <p:cNvSpPr>
            <a:spLocks noGrp="1"/>
          </p:cNvSpPr>
          <p:nvPr>
            <p:ph type="subTitle"/>
          </p:nvPr>
        </p:nvSpPr>
        <p:spPr>
          <a:xfrm>
            <a:off x="457200" y="1604520"/>
            <a:ext cx="8229240" cy="39772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40"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41"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4"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5"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4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44"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5"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6" name="PlaceHolder 1"/>
          <p:cNvSpPr>
            <a:spLocks noGrp="1"/>
          </p:cNvSpPr>
          <p:nvPr>
            <p:ph type="subTitle"/>
          </p:nvPr>
        </p:nvSpPr>
        <p:spPr>
          <a:xfrm>
            <a:off x="762120" y="4572000"/>
            <a:ext cx="6781320" cy="7417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7"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48"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49"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50"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51"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52"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53"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54"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56"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57"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58"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60"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61"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62"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6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6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65"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66"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68" name="PlaceHolder 2"/>
          <p:cNvSpPr>
            <a:spLocks noGrp="1"/>
          </p:cNvSpPr>
          <p:nvPr>
            <p:ph type="body"/>
          </p:nvPr>
        </p:nvSpPr>
        <p:spPr>
          <a:xfrm>
            <a:off x="45720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69" name="PlaceHolder 3"/>
          <p:cNvSpPr>
            <a:spLocks noGrp="1"/>
          </p:cNvSpPr>
          <p:nvPr>
            <p:ph type="body"/>
          </p:nvPr>
        </p:nvSpPr>
        <p:spPr>
          <a:xfrm>
            <a:off x="323964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70" name="PlaceHolder 4"/>
          <p:cNvSpPr>
            <a:spLocks noGrp="1"/>
          </p:cNvSpPr>
          <p:nvPr>
            <p:ph type="body"/>
          </p:nvPr>
        </p:nvSpPr>
        <p:spPr>
          <a:xfrm>
            <a:off x="6022080" y="160452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71" name="PlaceHolder 5"/>
          <p:cNvSpPr>
            <a:spLocks noGrp="1"/>
          </p:cNvSpPr>
          <p:nvPr>
            <p:ph type="body"/>
          </p:nvPr>
        </p:nvSpPr>
        <p:spPr>
          <a:xfrm>
            <a:off x="45720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72" name="PlaceHolder 6"/>
          <p:cNvSpPr>
            <a:spLocks noGrp="1"/>
          </p:cNvSpPr>
          <p:nvPr>
            <p:ph type="body"/>
          </p:nvPr>
        </p:nvSpPr>
        <p:spPr>
          <a:xfrm>
            <a:off x="323964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173" name="PlaceHolder 7"/>
          <p:cNvSpPr>
            <a:spLocks noGrp="1"/>
          </p:cNvSpPr>
          <p:nvPr>
            <p:ph type="body"/>
          </p:nvPr>
        </p:nvSpPr>
        <p:spPr>
          <a:xfrm>
            <a:off x="6022080" y="3682080"/>
            <a:ext cx="26496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762120" y="4572000"/>
            <a:ext cx="6781320" cy="7417080"/>
          </a:xfrm>
          <a:prstGeom prst="rect">
            <a:avLst/>
          </a:prstGeom>
        </p:spPr>
        <p:txBody>
          <a:bodyPr lIns="0" tIns="0" rIns="0" bIns="0" anchor="ctr">
            <a:noAutofit/>
          </a:bodyPr>
          <a:lstStyle/>
          <a:p>
            <a:pPr algn="ctr"/>
            <a:endParaRPr lang="it-IT"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19"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20"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21"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23"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25"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762120" y="4572000"/>
            <a:ext cx="6781320" cy="1599840"/>
          </a:xfrm>
          <a:prstGeom prst="rect">
            <a:avLst/>
          </a:prstGeom>
        </p:spPr>
        <p:txBody>
          <a:bodyPr lIns="0" tIns="0" rIns="0" bIns="0" anchor="ctr">
            <a:noAutofit/>
          </a:bodyPr>
          <a:lstStyle/>
          <a:p>
            <a:endParaRPr lang="it-IT" sz="1800" b="0" strike="noStrike" spc="-1">
              <a:solidFill>
                <a:srgbClr val="000000"/>
              </a:solidFill>
              <a:latin typeface="Times New Roman"/>
            </a:endParaRPr>
          </a:p>
        </p:txBody>
      </p:sp>
      <p:sp>
        <p:nvSpPr>
          <p:cNvPr id="27"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28"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
        <p:nvSpPr>
          <p:cNvPr id="29"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it-IT" sz="2400" b="0" strike="noStrike" spc="-1">
              <a:solidFill>
                <a:srgbClr val="303030"/>
              </a:solidFill>
              <a:latin typeface="Times New Roman"/>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9" name="CustomShape 1" hidden="1"/>
          <p:cNvSpPr/>
          <p:nvPr/>
        </p:nvSpPr>
        <p:spPr>
          <a:xfrm>
            <a:off x="777240" y="0"/>
            <a:ext cx="7543440" cy="38052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10" name="CustomShape 2" hidden="1"/>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2" name="CustomShape 3"/>
          <p:cNvSpPr/>
          <p:nvPr/>
        </p:nvSpPr>
        <p:spPr>
          <a:xfrm>
            <a:off x="777240" y="0"/>
            <a:ext cx="7543440" cy="304776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3" name="PlaceHolder 4"/>
          <p:cNvSpPr>
            <a:spLocks noGrp="1"/>
          </p:cNvSpPr>
          <p:nvPr>
            <p:ph type="title"/>
          </p:nvPr>
        </p:nvSpPr>
        <p:spPr>
          <a:xfrm>
            <a:off x="762120" y="3200400"/>
            <a:ext cx="7543440" cy="1523520"/>
          </a:xfrm>
          <a:prstGeom prst="rect">
            <a:avLst/>
          </a:prstGeom>
        </p:spPr>
        <p:txBody>
          <a:bodyPr anchor="b">
            <a:noAutofit/>
          </a:bodyPr>
          <a:lstStyle/>
          <a:p>
            <a:pPr>
              <a:lnSpc>
                <a:spcPct val="100000"/>
              </a:lnSpc>
            </a:pPr>
            <a:r>
              <a:rPr lang="it-IT" sz="8000" b="0" strike="noStrike" spc="-1">
                <a:solidFill>
                  <a:srgbClr val="262626"/>
                </a:solidFill>
                <a:latin typeface="Impact"/>
              </a:rPr>
              <a:t>Fare clic per modificare lo stile del titolo</a:t>
            </a:r>
            <a:endParaRPr lang="it-IT" sz="8000" b="0" strike="noStrike" spc="-1">
              <a:solidFill>
                <a:srgbClr val="000000"/>
              </a:solidFill>
              <a:latin typeface="Times New Roman"/>
            </a:endParaRPr>
          </a:p>
        </p:txBody>
      </p:sp>
      <p:sp>
        <p:nvSpPr>
          <p:cNvPr id="4" name="PlaceHolder 5"/>
          <p:cNvSpPr>
            <a:spLocks noGrp="1"/>
          </p:cNvSpPr>
          <p:nvPr>
            <p:ph type="dt"/>
          </p:nvPr>
        </p:nvSpPr>
        <p:spPr>
          <a:xfrm>
            <a:off x="6248520" y="6208920"/>
            <a:ext cx="2133360" cy="364680"/>
          </a:xfrm>
          <a:prstGeom prst="rect">
            <a:avLst/>
          </a:prstGeom>
        </p:spPr>
        <p:txBody>
          <a:bodyPr anchor="ctr">
            <a:noAutofit/>
          </a:bodyPr>
          <a:lstStyle/>
          <a:p>
            <a:pPr algn="r">
              <a:lnSpc>
                <a:spcPct val="100000"/>
              </a:lnSpc>
            </a:pPr>
            <a:fld id="{9E77EB45-5ACE-4D40-A1E3-7DF59789CE3A}" type="datetime1">
              <a:rPr lang="it-IT" sz="1200" b="1" strike="noStrike" spc="-1">
                <a:solidFill>
                  <a:srgbClr val="454545"/>
                </a:solidFill>
                <a:latin typeface="Times New Roman"/>
              </a:rPr>
              <a:t>17/11/2021</a:t>
            </a:fld>
            <a:endParaRPr lang="it-IT" sz="1200" b="0" strike="noStrike" spc="-1">
              <a:latin typeface="Times New Roman"/>
            </a:endParaRPr>
          </a:p>
        </p:txBody>
      </p:sp>
      <p:sp>
        <p:nvSpPr>
          <p:cNvPr id="5" name="PlaceHolder 6"/>
          <p:cNvSpPr>
            <a:spLocks noGrp="1"/>
          </p:cNvSpPr>
          <p:nvPr>
            <p:ph type="ftr"/>
          </p:nvPr>
        </p:nvSpPr>
        <p:spPr>
          <a:xfrm>
            <a:off x="762120" y="6208920"/>
            <a:ext cx="4873680" cy="364680"/>
          </a:xfrm>
          <a:prstGeom prst="rect">
            <a:avLst/>
          </a:prstGeom>
        </p:spPr>
        <p:txBody>
          <a:bodyPr anchor="ctr">
            <a:noAutofit/>
          </a:bodyPr>
          <a:lstStyle/>
          <a:p>
            <a:endParaRPr lang="it-IT" sz="2400" b="0" strike="noStrike" spc="-1">
              <a:latin typeface="Times New Roman"/>
            </a:endParaRPr>
          </a:p>
        </p:txBody>
      </p:sp>
      <p:sp>
        <p:nvSpPr>
          <p:cNvPr id="6" name="PlaceHolder 7"/>
          <p:cNvSpPr>
            <a:spLocks noGrp="1"/>
          </p:cNvSpPr>
          <p:nvPr>
            <p:ph type="sldNum"/>
          </p:nvPr>
        </p:nvSpPr>
        <p:spPr>
          <a:xfrm>
            <a:off x="7620120" y="5687640"/>
            <a:ext cx="761760" cy="364680"/>
          </a:xfrm>
          <a:prstGeom prst="rect">
            <a:avLst/>
          </a:prstGeom>
        </p:spPr>
        <p:txBody>
          <a:bodyPr anchor="ctr">
            <a:noAutofit/>
          </a:bodyPr>
          <a:lstStyle/>
          <a:p>
            <a:pPr algn="r">
              <a:lnSpc>
                <a:spcPct val="100000"/>
              </a:lnSpc>
            </a:pPr>
            <a:fld id="{DD056939-2278-4B88-9241-5614B372569B}" type="slidenum">
              <a:rPr lang="it-IT" sz="2400" b="0" strike="noStrike" spc="-1">
                <a:solidFill>
                  <a:srgbClr val="262626"/>
                </a:solidFill>
                <a:latin typeface="Impact"/>
              </a:rPr>
              <a:t>‹N›</a:t>
            </a:fld>
            <a:endParaRPr lang="it-IT" sz="2400" b="0" strike="noStrike" spc="-1">
              <a:latin typeface="Times New Roman"/>
            </a:endParaRPr>
          </a:p>
        </p:txBody>
      </p:sp>
      <p:sp>
        <p:nvSpPr>
          <p:cNvPr id="7" name="CustomShape 8"/>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8" name="PlaceHolder 9"/>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400" b="0" strike="noStrike" spc="-1">
                <a:solidFill>
                  <a:srgbClr val="303030"/>
                </a:solidFill>
                <a:latin typeface="Times New Roman"/>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303030"/>
                </a:solidFill>
                <a:latin typeface="Times New Roman"/>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303030"/>
                </a:solidFill>
                <a:latin typeface="Times New Roman"/>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303030"/>
                </a:solidFill>
                <a:latin typeface="Times New Roman"/>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303030"/>
                </a:solidFill>
                <a:latin typeface="Times New Roman"/>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303030"/>
                </a:solidFill>
                <a:latin typeface="Times New Roman"/>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303030"/>
                </a:solidFill>
                <a:latin typeface="Times New Roman"/>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45" name="CustomShape 1"/>
          <p:cNvSpPr/>
          <p:nvPr/>
        </p:nvSpPr>
        <p:spPr>
          <a:xfrm>
            <a:off x="777240" y="0"/>
            <a:ext cx="7543440" cy="38052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46" name="CustomShape 2"/>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47" name="PlaceHolder 3"/>
          <p:cNvSpPr>
            <a:spLocks noGrp="1"/>
          </p:cNvSpPr>
          <p:nvPr>
            <p:ph type="title"/>
          </p:nvPr>
        </p:nvSpPr>
        <p:spPr>
          <a:xfrm>
            <a:off x="762120" y="4572000"/>
            <a:ext cx="6781320" cy="1599840"/>
          </a:xfrm>
          <a:prstGeom prst="rect">
            <a:avLst/>
          </a:prstGeom>
        </p:spPr>
        <p:txBody>
          <a:bodyPr anchor="b">
            <a:noAutofit/>
          </a:bodyPr>
          <a:lstStyle/>
          <a:p>
            <a:pPr>
              <a:lnSpc>
                <a:spcPct val="100000"/>
              </a:lnSpc>
            </a:pPr>
            <a:r>
              <a:rPr lang="it-IT" sz="5400" b="0" strike="noStrike" spc="-1">
                <a:solidFill>
                  <a:srgbClr val="262626"/>
                </a:solidFill>
                <a:latin typeface="Impact"/>
              </a:rPr>
              <a:t>Fare clic per modificare lo stile del titolo</a:t>
            </a:r>
            <a:endParaRPr lang="it-IT" sz="5400" b="0" strike="noStrike" spc="-1">
              <a:solidFill>
                <a:srgbClr val="000000"/>
              </a:solidFill>
              <a:latin typeface="Times New Roman"/>
            </a:endParaRPr>
          </a:p>
        </p:txBody>
      </p:sp>
      <p:sp>
        <p:nvSpPr>
          <p:cNvPr id="48" name="PlaceHolder 4"/>
          <p:cNvSpPr>
            <a:spLocks noGrp="1"/>
          </p:cNvSpPr>
          <p:nvPr>
            <p:ph type="body"/>
          </p:nvPr>
        </p:nvSpPr>
        <p:spPr>
          <a:xfrm>
            <a:off x="762120" y="685800"/>
            <a:ext cx="7543440" cy="3885840"/>
          </a:xfrm>
          <a:prstGeom prst="rect">
            <a:avLst/>
          </a:prstGeom>
        </p:spPr>
        <p:txBody>
          <a:bodyPr anchor="ctr">
            <a:noAutofit/>
          </a:bodyPr>
          <a:lstStyle/>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Fare clic per modificare stili del testo dello schema</a:t>
            </a:r>
          </a:p>
          <a:p>
            <a:pPr marL="594360" lvl="1" indent="-273960">
              <a:lnSpc>
                <a:spcPct val="100000"/>
              </a:lnSpc>
              <a:spcBef>
                <a:spcPts val="439"/>
              </a:spcBef>
              <a:buClr>
                <a:srgbClr val="AD0101"/>
              </a:buClr>
              <a:buFont typeface="Arial"/>
              <a:buChar char="•"/>
            </a:pPr>
            <a:r>
              <a:rPr lang="it-IT" sz="2200" b="0" strike="noStrike" spc="-1">
                <a:solidFill>
                  <a:srgbClr val="303030"/>
                </a:solidFill>
                <a:latin typeface="Times New Roman"/>
              </a:rPr>
              <a:t>Secondo livello</a:t>
            </a:r>
          </a:p>
          <a:p>
            <a:pPr marL="868680" lvl="2" indent="-228240">
              <a:lnSpc>
                <a:spcPct val="100000"/>
              </a:lnSpc>
              <a:spcBef>
                <a:spcPts val="400"/>
              </a:spcBef>
              <a:buClr>
                <a:srgbClr val="AD0101"/>
              </a:buClr>
              <a:buFont typeface="Arial"/>
              <a:buChar char="•"/>
            </a:pPr>
            <a:r>
              <a:rPr lang="it-IT" sz="2000" b="0" strike="noStrike" spc="-1">
                <a:solidFill>
                  <a:srgbClr val="303030"/>
                </a:solidFill>
                <a:latin typeface="Times New Roman"/>
              </a:rPr>
              <a:t>Terzo livello</a:t>
            </a:r>
          </a:p>
          <a:p>
            <a:pPr marL="1143000" lvl="3" indent="-228240">
              <a:lnSpc>
                <a:spcPct val="100000"/>
              </a:lnSpc>
              <a:spcBef>
                <a:spcPts val="360"/>
              </a:spcBef>
              <a:buClr>
                <a:srgbClr val="AD0101"/>
              </a:buClr>
              <a:buFont typeface="Arial"/>
              <a:buChar char="•"/>
            </a:pPr>
            <a:r>
              <a:rPr lang="it-IT" sz="1800" b="0" strike="noStrike" spc="-1">
                <a:solidFill>
                  <a:srgbClr val="303030"/>
                </a:solidFill>
                <a:latin typeface="Times New Roman"/>
              </a:rPr>
              <a:t>Quarto livello</a:t>
            </a:r>
          </a:p>
          <a:p>
            <a:pPr marL="1371600" lvl="4" indent="-228240">
              <a:lnSpc>
                <a:spcPct val="100000"/>
              </a:lnSpc>
              <a:spcBef>
                <a:spcPts val="360"/>
              </a:spcBef>
              <a:buClr>
                <a:srgbClr val="AD0101"/>
              </a:buClr>
              <a:buFont typeface="Arial"/>
              <a:buChar char="•"/>
            </a:pPr>
            <a:r>
              <a:rPr lang="it-IT" sz="1800" b="0" strike="noStrike" spc="-1">
                <a:solidFill>
                  <a:srgbClr val="303030"/>
                </a:solidFill>
                <a:latin typeface="Times New Roman"/>
              </a:rPr>
              <a:t>Quinto livello</a:t>
            </a:r>
          </a:p>
        </p:txBody>
      </p:sp>
      <p:sp>
        <p:nvSpPr>
          <p:cNvPr id="49" name="PlaceHolder 5"/>
          <p:cNvSpPr>
            <a:spLocks noGrp="1"/>
          </p:cNvSpPr>
          <p:nvPr>
            <p:ph type="dt"/>
          </p:nvPr>
        </p:nvSpPr>
        <p:spPr>
          <a:xfrm>
            <a:off x="6248520" y="6208920"/>
            <a:ext cx="2133360" cy="364680"/>
          </a:xfrm>
          <a:prstGeom prst="rect">
            <a:avLst/>
          </a:prstGeom>
        </p:spPr>
        <p:txBody>
          <a:bodyPr anchor="ctr">
            <a:noAutofit/>
          </a:bodyPr>
          <a:lstStyle/>
          <a:p>
            <a:pPr algn="r">
              <a:lnSpc>
                <a:spcPct val="100000"/>
              </a:lnSpc>
            </a:pPr>
            <a:fld id="{0B08DA67-6777-4CBD-97B4-5EB1C2252DF9}" type="datetime1">
              <a:rPr lang="it-IT" sz="1200" b="1" strike="noStrike" spc="-1">
                <a:solidFill>
                  <a:srgbClr val="454545"/>
                </a:solidFill>
                <a:latin typeface="Times New Roman"/>
              </a:rPr>
              <a:t>17/11/2021</a:t>
            </a:fld>
            <a:endParaRPr lang="it-IT" sz="1200" b="0" strike="noStrike" spc="-1">
              <a:latin typeface="Times New Roman"/>
            </a:endParaRPr>
          </a:p>
        </p:txBody>
      </p:sp>
      <p:sp>
        <p:nvSpPr>
          <p:cNvPr id="50" name="PlaceHolder 6"/>
          <p:cNvSpPr>
            <a:spLocks noGrp="1"/>
          </p:cNvSpPr>
          <p:nvPr>
            <p:ph type="ftr"/>
          </p:nvPr>
        </p:nvSpPr>
        <p:spPr>
          <a:xfrm>
            <a:off x="762120" y="6208920"/>
            <a:ext cx="4873680" cy="364680"/>
          </a:xfrm>
          <a:prstGeom prst="rect">
            <a:avLst/>
          </a:prstGeom>
        </p:spPr>
        <p:txBody>
          <a:bodyPr anchor="ctr">
            <a:noAutofit/>
          </a:bodyPr>
          <a:lstStyle/>
          <a:p>
            <a:endParaRPr lang="it-IT" sz="2400" b="0" strike="noStrike" spc="-1">
              <a:latin typeface="Times New Roman"/>
            </a:endParaRPr>
          </a:p>
        </p:txBody>
      </p:sp>
      <p:sp>
        <p:nvSpPr>
          <p:cNvPr id="51" name="PlaceHolder 7"/>
          <p:cNvSpPr>
            <a:spLocks noGrp="1"/>
          </p:cNvSpPr>
          <p:nvPr>
            <p:ph type="sldNum"/>
          </p:nvPr>
        </p:nvSpPr>
        <p:spPr>
          <a:xfrm>
            <a:off x="7620120" y="5687640"/>
            <a:ext cx="761760" cy="364680"/>
          </a:xfrm>
          <a:prstGeom prst="rect">
            <a:avLst/>
          </a:prstGeom>
        </p:spPr>
        <p:txBody>
          <a:bodyPr anchor="ctr">
            <a:noAutofit/>
          </a:bodyPr>
          <a:lstStyle/>
          <a:p>
            <a:pPr algn="r">
              <a:lnSpc>
                <a:spcPct val="100000"/>
              </a:lnSpc>
            </a:pPr>
            <a:fld id="{438515D1-48A5-4A7B-ADB0-72E4F594C716}" type="slidenum">
              <a:rPr lang="it-IT" sz="2400" b="0" strike="noStrike" spc="-1">
                <a:solidFill>
                  <a:srgbClr val="262626"/>
                </a:solidFill>
                <a:latin typeface="Impact"/>
              </a:rPr>
              <a:t>‹N›</a:t>
            </a:fld>
            <a:endParaRPr lang="it-IT" sz="240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88" name="CustomShape 1"/>
          <p:cNvSpPr/>
          <p:nvPr/>
        </p:nvSpPr>
        <p:spPr>
          <a:xfrm>
            <a:off x="777240" y="0"/>
            <a:ext cx="7543440" cy="38052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89" name="CustomShape 2"/>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90" name="PlaceHolder 3"/>
          <p:cNvSpPr>
            <a:spLocks noGrp="1"/>
          </p:cNvSpPr>
          <p:nvPr>
            <p:ph type="title"/>
          </p:nvPr>
        </p:nvSpPr>
        <p:spPr>
          <a:xfrm>
            <a:off x="762120" y="4572000"/>
            <a:ext cx="6781320" cy="1599840"/>
          </a:xfrm>
          <a:prstGeom prst="rect">
            <a:avLst/>
          </a:prstGeom>
        </p:spPr>
        <p:txBody>
          <a:bodyPr anchor="b">
            <a:noAutofit/>
          </a:bodyPr>
          <a:lstStyle/>
          <a:p>
            <a:pPr>
              <a:lnSpc>
                <a:spcPct val="100000"/>
              </a:lnSpc>
            </a:pPr>
            <a:r>
              <a:rPr lang="it-IT" sz="5400" b="0" strike="noStrike" spc="-1">
                <a:solidFill>
                  <a:srgbClr val="262626"/>
                </a:solidFill>
                <a:latin typeface="Impact"/>
              </a:rPr>
              <a:t>Fare clic per modificare lo stile del titolo</a:t>
            </a:r>
            <a:endParaRPr lang="it-IT" sz="5400" b="0" strike="noStrike" spc="-1">
              <a:solidFill>
                <a:srgbClr val="000000"/>
              </a:solidFill>
              <a:latin typeface="Times New Roman"/>
            </a:endParaRPr>
          </a:p>
        </p:txBody>
      </p:sp>
      <p:sp>
        <p:nvSpPr>
          <p:cNvPr id="91" name="PlaceHolder 4"/>
          <p:cNvSpPr>
            <a:spLocks noGrp="1"/>
          </p:cNvSpPr>
          <p:nvPr>
            <p:ph type="dt"/>
          </p:nvPr>
        </p:nvSpPr>
        <p:spPr>
          <a:xfrm>
            <a:off x="6248520" y="6208920"/>
            <a:ext cx="2133360" cy="364680"/>
          </a:xfrm>
          <a:prstGeom prst="rect">
            <a:avLst/>
          </a:prstGeom>
        </p:spPr>
        <p:txBody>
          <a:bodyPr anchor="ctr">
            <a:noAutofit/>
          </a:bodyPr>
          <a:lstStyle/>
          <a:p>
            <a:pPr algn="r">
              <a:lnSpc>
                <a:spcPct val="100000"/>
              </a:lnSpc>
            </a:pPr>
            <a:fld id="{D91CBE49-980F-4654-8662-CA9750476B33}" type="datetime1">
              <a:rPr lang="it-IT" sz="1200" b="1" strike="noStrike" spc="-1">
                <a:solidFill>
                  <a:srgbClr val="454545"/>
                </a:solidFill>
                <a:latin typeface="Times New Roman"/>
              </a:rPr>
              <a:t>17/11/2021</a:t>
            </a:fld>
            <a:endParaRPr lang="it-IT" sz="1200" b="0" strike="noStrike" spc="-1">
              <a:latin typeface="Times New Roman"/>
            </a:endParaRPr>
          </a:p>
        </p:txBody>
      </p:sp>
      <p:sp>
        <p:nvSpPr>
          <p:cNvPr id="92" name="PlaceHolder 5"/>
          <p:cNvSpPr>
            <a:spLocks noGrp="1"/>
          </p:cNvSpPr>
          <p:nvPr>
            <p:ph type="ftr"/>
          </p:nvPr>
        </p:nvSpPr>
        <p:spPr>
          <a:xfrm>
            <a:off x="762120" y="6208920"/>
            <a:ext cx="4873680" cy="364680"/>
          </a:xfrm>
          <a:prstGeom prst="rect">
            <a:avLst/>
          </a:prstGeom>
        </p:spPr>
        <p:txBody>
          <a:bodyPr anchor="ctr">
            <a:noAutofit/>
          </a:bodyPr>
          <a:lstStyle/>
          <a:p>
            <a:endParaRPr lang="it-IT" sz="2400" b="0" strike="noStrike" spc="-1">
              <a:latin typeface="Times New Roman"/>
            </a:endParaRPr>
          </a:p>
        </p:txBody>
      </p:sp>
      <p:sp>
        <p:nvSpPr>
          <p:cNvPr id="93" name="PlaceHolder 6"/>
          <p:cNvSpPr>
            <a:spLocks noGrp="1"/>
          </p:cNvSpPr>
          <p:nvPr>
            <p:ph type="sldNum"/>
          </p:nvPr>
        </p:nvSpPr>
        <p:spPr>
          <a:xfrm>
            <a:off x="7620120" y="5687640"/>
            <a:ext cx="761760" cy="364680"/>
          </a:xfrm>
          <a:prstGeom prst="rect">
            <a:avLst/>
          </a:prstGeom>
        </p:spPr>
        <p:txBody>
          <a:bodyPr anchor="ctr">
            <a:noAutofit/>
          </a:bodyPr>
          <a:lstStyle/>
          <a:p>
            <a:pPr algn="r">
              <a:lnSpc>
                <a:spcPct val="100000"/>
              </a:lnSpc>
            </a:pPr>
            <a:fld id="{A914A2BC-3272-4814-95BE-E1E474104E5F}" type="slidenum">
              <a:rPr lang="it-IT" sz="2400" b="0" strike="noStrike" spc="-1">
                <a:solidFill>
                  <a:srgbClr val="262626"/>
                </a:solidFill>
                <a:latin typeface="Impact"/>
              </a:rPr>
              <a:t>‹N›</a:t>
            </a:fld>
            <a:endParaRPr lang="it-IT" sz="2400" b="0" strike="noStrike" spc="-1">
              <a:latin typeface="Times New Roman"/>
            </a:endParaRPr>
          </a:p>
        </p:txBody>
      </p:sp>
      <p:sp>
        <p:nvSpPr>
          <p:cNvPr id="94"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400" b="0" strike="noStrike" spc="-1">
                <a:solidFill>
                  <a:srgbClr val="303030"/>
                </a:solidFill>
                <a:latin typeface="Times New Roman"/>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303030"/>
                </a:solidFill>
                <a:latin typeface="Times New Roman"/>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303030"/>
                </a:solidFill>
                <a:latin typeface="Times New Roman"/>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303030"/>
                </a:solidFill>
                <a:latin typeface="Times New Roman"/>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303030"/>
                </a:solidFill>
                <a:latin typeface="Times New Roman"/>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303030"/>
                </a:solidFill>
                <a:latin typeface="Times New Roman"/>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303030"/>
                </a:solidFill>
                <a:latin typeface="Times New Roman"/>
              </a:rPr>
              <a:t>Settimo livello struttura</a:t>
            </a: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stretch/>
        </a:blipFill>
        <a:effectLst/>
      </p:bgPr>
    </p:bg>
    <p:spTree>
      <p:nvGrpSpPr>
        <p:cNvPr id="1" name=""/>
        <p:cNvGrpSpPr/>
        <p:nvPr/>
      </p:nvGrpSpPr>
      <p:grpSpPr>
        <a:xfrm>
          <a:off x="0" y="0"/>
          <a:ext cx="0" cy="0"/>
          <a:chOff x="0" y="0"/>
          <a:chExt cx="0" cy="0"/>
        </a:xfrm>
      </p:grpSpPr>
      <p:sp>
        <p:nvSpPr>
          <p:cNvPr id="131" name="CustomShape 1"/>
          <p:cNvSpPr/>
          <p:nvPr/>
        </p:nvSpPr>
        <p:spPr>
          <a:xfrm>
            <a:off x="777240" y="0"/>
            <a:ext cx="7543440" cy="38052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132" name="CustomShape 2"/>
          <p:cNvSpPr/>
          <p:nvPr/>
        </p:nvSpPr>
        <p:spPr>
          <a:xfrm>
            <a:off x="777240" y="6172200"/>
            <a:ext cx="7543440" cy="27000"/>
          </a:xfrm>
          <a:prstGeom prst="rect">
            <a:avLst/>
          </a:prstGeom>
          <a:solidFill>
            <a:srgbClr val="AD0101"/>
          </a:solidFill>
          <a:ln>
            <a:noFill/>
          </a:ln>
        </p:spPr>
        <p:style>
          <a:lnRef idx="2">
            <a:schemeClr val="accent1">
              <a:shade val="50000"/>
            </a:schemeClr>
          </a:lnRef>
          <a:fillRef idx="1">
            <a:schemeClr val="accent1"/>
          </a:fillRef>
          <a:effectRef idx="0">
            <a:schemeClr val="accent1"/>
          </a:effectRef>
          <a:fontRef idx="minor"/>
        </p:style>
      </p:sp>
      <p:sp>
        <p:nvSpPr>
          <p:cNvPr id="133" name="PlaceHolder 3"/>
          <p:cNvSpPr>
            <a:spLocks noGrp="1"/>
          </p:cNvSpPr>
          <p:nvPr>
            <p:ph type="dt"/>
          </p:nvPr>
        </p:nvSpPr>
        <p:spPr>
          <a:xfrm>
            <a:off x="6248520" y="6208920"/>
            <a:ext cx="2133360" cy="364680"/>
          </a:xfrm>
          <a:prstGeom prst="rect">
            <a:avLst/>
          </a:prstGeom>
        </p:spPr>
        <p:txBody>
          <a:bodyPr anchor="ctr">
            <a:noAutofit/>
          </a:bodyPr>
          <a:lstStyle/>
          <a:p>
            <a:pPr algn="r">
              <a:lnSpc>
                <a:spcPct val="100000"/>
              </a:lnSpc>
            </a:pPr>
            <a:fld id="{69A66CED-A852-4B35-953B-55709C31C51C}" type="datetime1">
              <a:rPr lang="it-IT" sz="1200" b="1" strike="noStrike" spc="-1">
                <a:solidFill>
                  <a:srgbClr val="454545"/>
                </a:solidFill>
                <a:latin typeface="Times New Roman"/>
              </a:rPr>
              <a:t>17/11/2021</a:t>
            </a:fld>
            <a:endParaRPr lang="it-IT" sz="1200" b="0" strike="noStrike" spc="-1">
              <a:latin typeface="Times New Roman"/>
            </a:endParaRPr>
          </a:p>
        </p:txBody>
      </p:sp>
      <p:sp>
        <p:nvSpPr>
          <p:cNvPr id="134" name="PlaceHolder 4"/>
          <p:cNvSpPr>
            <a:spLocks noGrp="1"/>
          </p:cNvSpPr>
          <p:nvPr>
            <p:ph type="ftr"/>
          </p:nvPr>
        </p:nvSpPr>
        <p:spPr>
          <a:xfrm>
            <a:off x="762120" y="6208920"/>
            <a:ext cx="4873680" cy="364680"/>
          </a:xfrm>
          <a:prstGeom prst="rect">
            <a:avLst/>
          </a:prstGeom>
        </p:spPr>
        <p:txBody>
          <a:bodyPr anchor="ctr">
            <a:noAutofit/>
          </a:bodyPr>
          <a:lstStyle/>
          <a:p>
            <a:endParaRPr lang="it-IT" sz="2400" b="0" strike="noStrike" spc="-1">
              <a:latin typeface="Times New Roman"/>
            </a:endParaRPr>
          </a:p>
        </p:txBody>
      </p:sp>
      <p:sp>
        <p:nvSpPr>
          <p:cNvPr id="135" name="PlaceHolder 5"/>
          <p:cNvSpPr>
            <a:spLocks noGrp="1"/>
          </p:cNvSpPr>
          <p:nvPr>
            <p:ph type="sldNum"/>
          </p:nvPr>
        </p:nvSpPr>
        <p:spPr>
          <a:xfrm>
            <a:off x="7620120" y="5687640"/>
            <a:ext cx="761760" cy="364680"/>
          </a:xfrm>
          <a:prstGeom prst="rect">
            <a:avLst/>
          </a:prstGeom>
        </p:spPr>
        <p:txBody>
          <a:bodyPr anchor="ctr">
            <a:noAutofit/>
          </a:bodyPr>
          <a:lstStyle/>
          <a:p>
            <a:pPr algn="r">
              <a:lnSpc>
                <a:spcPct val="100000"/>
              </a:lnSpc>
            </a:pPr>
            <a:fld id="{2E3C017E-C1F0-419E-8CFE-7B9A7FA92ECC}" type="slidenum">
              <a:rPr lang="it-IT" sz="2400" b="0" strike="noStrike" spc="-1">
                <a:solidFill>
                  <a:srgbClr val="262626"/>
                </a:solidFill>
                <a:latin typeface="Impact"/>
              </a:rPr>
              <a:t>‹N›</a:t>
            </a:fld>
            <a:endParaRPr lang="it-IT" sz="2400" b="0" strike="noStrike" spc="-1">
              <a:latin typeface="Times New Roman"/>
            </a:endParaRPr>
          </a:p>
        </p:txBody>
      </p:sp>
      <p:sp>
        <p:nvSpPr>
          <p:cNvPr id="136" name="PlaceHolder 6"/>
          <p:cNvSpPr>
            <a:spLocks noGrp="1"/>
          </p:cNvSpPr>
          <p:nvPr>
            <p:ph type="title"/>
          </p:nvPr>
        </p:nvSpPr>
        <p:spPr>
          <a:xfrm>
            <a:off x="457200" y="273600"/>
            <a:ext cx="8229240" cy="1144800"/>
          </a:xfrm>
          <a:prstGeom prst="rect">
            <a:avLst/>
          </a:prstGeom>
        </p:spPr>
        <p:txBody>
          <a:bodyPr lIns="0" tIns="0" rIns="0" bIns="0" anchor="ctr">
            <a:noAutofit/>
          </a:bodyPr>
          <a:lstStyle/>
          <a:p>
            <a:r>
              <a:rPr lang="it-IT" sz="1800" b="0" strike="noStrike" spc="-1">
                <a:solidFill>
                  <a:srgbClr val="000000"/>
                </a:solidFill>
                <a:latin typeface="Times New Roman"/>
              </a:rPr>
              <a:t>Fai clic per modificare il formato del testo del titolo</a:t>
            </a:r>
          </a:p>
        </p:txBody>
      </p:sp>
      <p:sp>
        <p:nvSpPr>
          <p:cNvPr id="137" name="PlaceHolder 7"/>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it-IT" sz="2400" b="0" strike="noStrike" spc="-1">
                <a:solidFill>
                  <a:srgbClr val="303030"/>
                </a:solidFill>
                <a:latin typeface="Times New Roman"/>
              </a:rPr>
              <a:t>Fai clic per modificare il formato del testo della struttura</a:t>
            </a:r>
          </a:p>
          <a:p>
            <a:pPr marL="864000" lvl="1" indent="-324000">
              <a:spcBef>
                <a:spcPts val="1134"/>
              </a:spcBef>
              <a:buClr>
                <a:srgbClr val="000000"/>
              </a:buClr>
              <a:buSzPct val="75000"/>
              <a:buFont typeface="Symbol" charset="2"/>
              <a:buChar char=""/>
            </a:pPr>
            <a:r>
              <a:rPr lang="it-IT" sz="2000" b="0" strike="noStrike" spc="-1">
                <a:solidFill>
                  <a:srgbClr val="303030"/>
                </a:solidFill>
                <a:latin typeface="Times New Roman"/>
              </a:rPr>
              <a:t>Secondo livello struttura</a:t>
            </a:r>
          </a:p>
          <a:p>
            <a:pPr marL="1296000" lvl="2" indent="-288000">
              <a:spcBef>
                <a:spcPts val="850"/>
              </a:spcBef>
              <a:buClr>
                <a:srgbClr val="000000"/>
              </a:buClr>
              <a:buSzPct val="45000"/>
              <a:buFont typeface="Wingdings" charset="2"/>
              <a:buChar char=""/>
            </a:pPr>
            <a:r>
              <a:rPr lang="it-IT" sz="1800" b="0" strike="noStrike" spc="-1">
                <a:solidFill>
                  <a:srgbClr val="303030"/>
                </a:solidFill>
                <a:latin typeface="Times New Roman"/>
              </a:rPr>
              <a:t>Terzo livello struttura</a:t>
            </a:r>
          </a:p>
          <a:p>
            <a:pPr marL="1728000" lvl="3" indent="-216000">
              <a:spcBef>
                <a:spcPts val="567"/>
              </a:spcBef>
              <a:buClr>
                <a:srgbClr val="000000"/>
              </a:buClr>
              <a:buSzPct val="75000"/>
              <a:buFont typeface="Symbol" charset="2"/>
              <a:buChar char=""/>
            </a:pPr>
            <a:r>
              <a:rPr lang="it-IT" sz="1800" b="0" strike="noStrike" spc="-1">
                <a:solidFill>
                  <a:srgbClr val="303030"/>
                </a:solidFill>
                <a:latin typeface="Times New Roman"/>
              </a:rPr>
              <a:t>Quarto livello struttura</a:t>
            </a:r>
          </a:p>
          <a:p>
            <a:pPr marL="2160000" lvl="4" indent="-216000">
              <a:spcBef>
                <a:spcPts val="283"/>
              </a:spcBef>
              <a:buClr>
                <a:srgbClr val="000000"/>
              </a:buClr>
              <a:buSzPct val="45000"/>
              <a:buFont typeface="Wingdings" charset="2"/>
              <a:buChar char=""/>
            </a:pPr>
            <a:r>
              <a:rPr lang="it-IT" sz="2000" b="0" strike="noStrike" spc="-1">
                <a:solidFill>
                  <a:srgbClr val="303030"/>
                </a:solidFill>
                <a:latin typeface="Times New Roman"/>
              </a:rPr>
              <a:t>Quinto livello struttura</a:t>
            </a:r>
          </a:p>
          <a:p>
            <a:pPr marL="2592000" lvl="5" indent="-216000">
              <a:spcBef>
                <a:spcPts val="283"/>
              </a:spcBef>
              <a:buClr>
                <a:srgbClr val="000000"/>
              </a:buClr>
              <a:buSzPct val="45000"/>
              <a:buFont typeface="Wingdings" charset="2"/>
              <a:buChar char=""/>
            </a:pPr>
            <a:r>
              <a:rPr lang="it-IT" sz="2000" b="0" strike="noStrike" spc="-1">
                <a:solidFill>
                  <a:srgbClr val="303030"/>
                </a:solidFill>
                <a:latin typeface="Times New Roman"/>
              </a:rPr>
              <a:t>Sesto livello struttura</a:t>
            </a:r>
          </a:p>
          <a:p>
            <a:pPr marL="3024000" lvl="6" indent="-216000">
              <a:spcBef>
                <a:spcPts val="283"/>
              </a:spcBef>
              <a:buClr>
                <a:srgbClr val="000000"/>
              </a:buClr>
              <a:buSzPct val="45000"/>
              <a:buFont typeface="Wingdings" charset="2"/>
              <a:buChar char=""/>
            </a:pPr>
            <a:r>
              <a:rPr lang="it-IT" sz="2000" b="0" strike="noStrike" spc="-1">
                <a:solidFill>
                  <a:srgbClr val="303030"/>
                </a:solidFill>
                <a:latin typeface="Times New Roman"/>
              </a:rPr>
              <a:t>Settimo livello struttura</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wmf"/><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wmf"/><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wmf"/><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wmf"/><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wmf"/><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wmf"/><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wmf"/><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wmf"/><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wmf"/><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 name="TextShape 1"/>
          <p:cNvSpPr txBox="1"/>
          <p:nvPr/>
        </p:nvSpPr>
        <p:spPr>
          <a:xfrm>
            <a:off x="762120" y="3200400"/>
            <a:ext cx="7543440" cy="1523520"/>
          </a:xfrm>
          <a:prstGeom prst="rect">
            <a:avLst/>
          </a:prstGeom>
          <a:noFill/>
          <a:ln w="0">
            <a:noFill/>
          </a:ln>
        </p:spPr>
        <p:txBody>
          <a:bodyPr anchor="b">
            <a:noAutofit/>
          </a:bodyPr>
          <a:lstStyle/>
          <a:p>
            <a:pPr algn="ctr">
              <a:lnSpc>
                <a:spcPct val="100000"/>
              </a:lnSpc>
              <a:tabLst>
                <a:tab pos="408240" algn="l"/>
              </a:tabLst>
            </a:pPr>
            <a:r>
              <a:rPr lang="it-IT" sz="3200" b="1" strike="noStrike" spc="-1">
                <a:solidFill>
                  <a:srgbClr val="262626"/>
                </a:solidFill>
                <a:latin typeface="Times New Roman"/>
              </a:rPr>
              <a:t>IL BILANCIO DEGLI ENTI DEL TERZO SETTORE</a:t>
            </a:r>
            <a:endParaRPr lang="it-IT" sz="3200" b="0" strike="noStrike" spc="-1">
              <a:solidFill>
                <a:srgbClr val="000000"/>
              </a:solidFill>
              <a:latin typeface="Times New Roman"/>
            </a:endParaRPr>
          </a:p>
        </p:txBody>
      </p:sp>
      <p:pic>
        <p:nvPicPr>
          <p:cNvPr id="181" name="Immagine 3"/>
          <p:cNvPicPr/>
          <p:nvPr/>
        </p:nvPicPr>
        <p:blipFill>
          <a:blip r:embed="rId2"/>
          <a:stretch/>
        </p:blipFill>
        <p:spPr>
          <a:xfrm>
            <a:off x="8103240" y="5742000"/>
            <a:ext cx="980280" cy="980280"/>
          </a:xfrm>
          <a:prstGeom prst="rect">
            <a:avLst/>
          </a:prstGeom>
          <a:ln w="0">
            <a:noFill/>
          </a:ln>
        </p:spPr>
      </p:pic>
      <p:sp>
        <p:nvSpPr>
          <p:cNvPr id="182" name="TextShape 2"/>
          <p:cNvSpPr txBox="1"/>
          <p:nvPr/>
        </p:nvSpPr>
        <p:spPr>
          <a:xfrm>
            <a:off x="7620120" y="5687640"/>
            <a:ext cx="761760" cy="364680"/>
          </a:xfrm>
          <a:prstGeom prst="rect">
            <a:avLst/>
          </a:prstGeom>
          <a:noFill/>
          <a:ln w="0">
            <a:noFill/>
          </a:ln>
        </p:spPr>
        <p:txBody>
          <a:bodyPr anchor="ctr">
            <a:noAutofit/>
          </a:bodyPr>
          <a:lstStyle/>
          <a:p>
            <a:pPr algn="r">
              <a:lnSpc>
                <a:spcPct val="100000"/>
              </a:lnSpc>
            </a:pPr>
            <a:fld id="{AB31E87E-64E1-4A13-91F4-9B5486957330}" type="slidenum">
              <a:rPr lang="it-IT" sz="2400" b="0" strike="noStrike" spc="-1">
                <a:solidFill>
                  <a:srgbClr val="262626"/>
                </a:solidFill>
                <a:latin typeface="Impact"/>
              </a:rPr>
              <a:t>1</a:t>
            </a:fld>
            <a:endParaRPr lang="it-IT" sz="2400" b="0" strike="noStrike" spc="-1">
              <a:latin typeface="Times New Roman"/>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6" name="Picture 3"/>
          <p:cNvPicPr/>
          <p:nvPr/>
        </p:nvPicPr>
        <p:blipFill>
          <a:blip r:embed="rId2"/>
          <a:stretch/>
        </p:blipFill>
        <p:spPr>
          <a:xfrm>
            <a:off x="1835640" y="2257200"/>
            <a:ext cx="5181120" cy="2016000"/>
          </a:xfrm>
          <a:prstGeom prst="rect">
            <a:avLst/>
          </a:prstGeom>
          <a:ln w="9525">
            <a:solidFill>
              <a:schemeClr val="tx1"/>
            </a:solidFill>
            <a:miter/>
          </a:ln>
        </p:spPr>
      </p:pic>
      <p:pic>
        <p:nvPicPr>
          <p:cNvPr id="217" name="Immagine 2"/>
          <p:cNvPicPr/>
          <p:nvPr/>
        </p:nvPicPr>
        <p:blipFill>
          <a:blip r:embed="rId3"/>
          <a:stretch/>
        </p:blipFill>
        <p:spPr>
          <a:xfrm>
            <a:off x="8103240" y="5742000"/>
            <a:ext cx="980280" cy="980280"/>
          </a:xfrm>
          <a:prstGeom prst="rect">
            <a:avLst/>
          </a:prstGeom>
          <a:ln w="0">
            <a:noFill/>
          </a:ln>
        </p:spPr>
      </p:pic>
      <p:sp>
        <p:nvSpPr>
          <p:cNvPr id="218" name="CustomShape 1"/>
          <p:cNvSpPr/>
          <p:nvPr/>
        </p:nvSpPr>
        <p:spPr>
          <a:xfrm>
            <a:off x="1619640" y="554400"/>
            <a:ext cx="7203240" cy="11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3000"/>
          </a:bodyPr>
          <a:lstStyle/>
          <a:p>
            <a:pPr>
              <a:lnSpc>
                <a:spcPct val="100000"/>
              </a:lnSpc>
            </a:pPr>
            <a:br/>
            <a:br/>
            <a:r>
              <a:rPr lang="it-IT" sz="11200" b="1" strike="noStrike" spc="-1">
                <a:solidFill>
                  <a:srgbClr val="262626"/>
                </a:solidFill>
                <a:latin typeface="Times New Roman"/>
              </a:rPr>
              <a:t>MOD. A STATO PATRIMONIALE </a:t>
            </a:r>
            <a:br/>
            <a:endParaRPr lang="it-IT" sz="11200" b="0" strike="noStrike" spc="-1">
              <a:latin typeface="Arial"/>
            </a:endParaRPr>
          </a:p>
        </p:txBody>
      </p:sp>
      <p:sp>
        <p:nvSpPr>
          <p:cNvPr id="219" name="TextShape 2"/>
          <p:cNvSpPr txBox="1"/>
          <p:nvPr/>
        </p:nvSpPr>
        <p:spPr>
          <a:xfrm>
            <a:off x="7620120" y="5687640"/>
            <a:ext cx="761760" cy="364680"/>
          </a:xfrm>
          <a:prstGeom prst="rect">
            <a:avLst/>
          </a:prstGeom>
          <a:noFill/>
          <a:ln w="0">
            <a:noFill/>
          </a:ln>
        </p:spPr>
        <p:txBody>
          <a:bodyPr anchor="ctr">
            <a:noAutofit/>
          </a:bodyPr>
          <a:lstStyle/>
          <a:p>
            <a:pPr algn="r">
              <a:lnSpc>
                <a:spcPct val="100000"/>
              </a:lnSpc>
            </a:pPr>
            <a:fld id="{DDE88838-A9A4-4393-99BE-51B0C3F700AC}" type="slidenum">
              <a:rPr lang="it-IT" sz="2400" b="0" strike="noStrike" spc="-1">
                <a:solidFill>
                  <a:srgbClr val="262626"/>
                </a:solidFill>
                <a:latin typeface="Impact"/>
              </a:rPr>
              <a:t>10</a:t>
            </a:fld>
            <a:endParaRPr lang="it-IT" sz="2400" b="0" strike="noStrike" spc="-1">
              <a:latin typeface="Times New 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2"/>
          <p:cNvPicPr/>
          <p:nvPr/>
        </p:nvPicPr>
        <p:blipFill>
          <a:blip r:embed="rId2"/>
          <a:stretch/>
        </p:blipFill>
        <p:spPr>
          <a:xfrm>
            <a:off x="1115640" y="404640"/>
            <a:ext cx="4487040" cy="5691960"/>
          </a:xfrm>
          <a:prstGeom prst="rect">
            <a:avLst/>
          </a:prstGeom>
          <a:ln w="9525">
            <a:solidFill>
              <a:schemeClr val="tx1"/>
            </a:solidFill>
            <a:miter/>
          </a:ln>
        </p:spPr>
      </p:pic>
      <p:sp>
        <p:nvSpPr>
          <p:cNvPr id="221" name="CustomShape 1"/>
          <p:cNvSpPr/>
          <p:nvPr/>
        </p:nvSpPr>
        <p:spPr>
          <a:xfrm>
            <a:off x="6240240" y="2421000"/>
            <a:ext cx="2232000" cy="230687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1" strike="noStrike" spc="-1" dirty="0">
                <a:solidFill>
                  <a:srgbClr val="000000"/>
                </a:solidFill>
                <a:latin typeface="Times New Roman"/>
              </a:rPr>
              <a:t>Nota: </a:t>
            </a:r>
            <a:r>
              <a:rPr lang="it-IT" sz="1800" b="0" strike="noStrike" spc="-1" dirty="0">
                <a:solidFill>
                  <a:srgbClr val="000000"/>
                </a:solidFill>
                <a:latin typeface="Times New Roman"/>
              </a:rPr>
              <a:t>sono state inserite le ripartizioni dei crediti e dei debiti entro ed oltre l’esercizio delle voci maggiormente significative</a:t>
            </a:r>
            <a:endParaRPr lang="it-IT" sz="1800" b="0" strike="noStrike" spc="-1" dirty="0">
              <a:latin typeface="Arial"/>
            </a:endParaRPr>
          </a:p>
          <a:p>
            <a:pPr>
              <a:lnSpc>
                <a:spcPct val="100000"/>
              </a:lnSpc>
            </a:pPr>
            <a:endParaRPr lang="it-IT" sz="1800" b="0" strike="noStrike" spc="-1" dirty="0">
              <a:latin typeface="Arial"/>
            </a:endParaRPr>
          </a:p>
        </p:txBody>
      </p:sp>
      <p:pic>
        <p:nvPicPr>
          <p:cNvPr id="222" name="Immagine 3"/>
          <p:cNvPicPr/>
          <p:nvPr/>
        </p:nvPicPr>
        <p:blipFill>
          <a:blip r:embed="rId3"/>
          <a:stretch/>
        </p:blipFill>
        <p:spPr>
          <a:xfrm>
            <a:off x="8103240" y="5742000"/>
            <a:ext cx="980280" cy="980280"/>
          </a:xfrm>
          <a:prstGeom prst="rect">
            <a:avLst/>
          </a:prstGeom>
          <a:ln w="0">
            <a:noFill/>
          </a:ln>
        </p:spPr>
      </p:pic>
      <p:sp>
        <p:nvSpPr>
          <p:cNvPr id="223" name="CustomShape 2"/>
          <p:cNvSpPr/>
          <p:nvPr/>
        </p:nvSpPr>
        <p:spPr>
          <a:xfrm>
            <a:off x="5550480" y="908640"/>
            <a:ext cx="3611520" cy="1142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ormAutofit fontScale="1000"/>
          </a:bodyPr>
          <a:lstStyle/>
          <a:p>
            <a:pPr algn="ctr">
              <a:lnSpc>
                <a:spcPct val="100000"/>
              </a:lnSpc>
            </a:pPr>
            <a:br/>
            <a:r>
              <a:rPr lang="it-IT" sz="11200" b="1" strike="noStrike" spc="-1">
                <a:solidFill>
                  <a:srgbClr val="262626"/>
                </a:solidFill>
                <a:latin typeface="Times New Roman"/>
              </a:rPr>
              <a:t>MOD. A </a:t>
            </a:r>
            <a:br/>
            <a:r>
              <a:rPr lang="it-IT" sz="11200" b="1" strike="noStrike" spc="-1">
                <a:solidFill>
                  <a:srgbClr val="262626"/>
                </a:solidFill>
                <a:latin typeface="Times New Roman"/>
              </a:rPr>
              <a:t>STATO PATRIMONIALE </a:t>
            </a:r>
            <a:br/>
            <a:endParaRPr lang="it-IT" sz="11200" b="0" strike="noStrike" spc="-1">
              <a:latin typeface="Arial"/>
            </a:endParaRPr>
          </a:p>
        </p:txBody>
      </p:sp>
      <p:sp>
        <p:nvSpPr>
          <p:cNvPr id="224"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A119E8A8-DA7F-45D4-AD95-691171AB9EE4}" type="slidenum">
              <a:rPr lang="it-IT" sz="2400" b="0" strike="noStrike" spc="-1">
                <a:solidFill>
                  <a:srgbClr val="262626"/>
                </a:solidFill>
                <a:latin typeface="Impact"/>
              </a:rPr>
              <a:t>11</a:t>
            </a:fld>
            <a:endParaRPr lang="it-IT" sz="2400" b="0" strike="noStrike" spc="-1">
              <a:latin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CustomShape 1"/>
          <p:cNvSpPr/>
          <p:nvPr/>
        </p:nvSpPr>
        <p:spPr>
          <a:xfrm>
            <a:off x="894960" y="1180800"/>
            <a:ext cx="741636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0" strike="noStrike" spc="-1">
                <a:solidFill>
                  <a:srgbClr val="000000"/>
                </a:solidFill>
                <a:latin typeface="Times New Roman"/>
              </a:rPr>
              <a:t>Il rendiconto gestionale deve essere redatto in conformità al seguente schema:</a:t>
            </a:r>
            <a:endParaRPr lang="it-IT" sz="1800" b="0" strike="noStrike" spc="-1">
              <a:latin typeface="Arial"/>
            </a:endParaRPr>
          </a:p>
          <a:p>
            <a:pPr>
              <a:lnSpc>
                <a:spcPct val="100000"/>
              </a:lnSpc>
            </a:pPr>
            <a:endParaRPr lang="it-IT" sz="1800" b="0" strike="noStrike" spc="-1">
              <a:latin typeface="Arial"/>
            </a:endParaRPr>
          </a:p>
        </p:txBody>
      </p:sp>
      <p:sp>
        <p:nvSpPr>
          <p:cNvPr id="226" name="CustomShape 2"/>
          <p:cNvSpPr/>
          <p:nvPr/>
        </p:nvSpPr>
        <p:spPr>
          <a:xfrm>
            <a:off x="5580000" y="2345040"/>
            <a:ext cx="3310200" cy="28335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800" b="0" strike="noStrike" spc="-1">
                <a:solidFill>
                  <a:srgbClr val="000000"/>
                </a:solidFill>
                <a:latin typeface="Times New Roman"/>
              </a:rPr>
              <a:t>Composto da n. 5 aree a loro volta suddivise in due sezioni contrapposte “oneri e costi” e “proventi e ricavi” con </a:t>
            </a:r>
            <a:r>
              <a:rPr lang="it-IT" sz="1800" b="1" strike="noStrike" spc="-1">
                <a:solidFill>
                  <a:srgbClr val="000000"/>
                </a:solidFill>
                <a:latin typeface="Times New Roman"/>
              </a:rPr>
              <a:t>risultati intermedi</a:t>
            </a:r>
            <a:r>
              <a:rPr lang="it-IT" sz="1800" b="0" strike="noStrike" spc="-1">
                <a:solidFill>
                  <a:srgbClr val="000000"/>
                </a:solidFill>
                <a:latin typeface="Times New Roman"/>
              </a:rPr>
              <a:t> che confrontano dati di aree distinte, </a:t>
            </a:r>
            <a:r>
              <a:rPr lang="it-IT" sz="1800" b="1" strike="noStrike" spc="-1">
                <a:solidFill>
                  <a:srgbClr val="000000"/>
                </a:solidFill>
                <a:latin typeface="Times New Roman"/>
              </a:rPr>
              <a:t>non rilevando se derivano da attività svolte con modalità non commerciali o commerciali.</a:t>
            </a:r>
            <a:r>
              <a:rPr lang="it-IT" sz="1800" b="0" strike="noStrike" spc="-1">
                <a:solidFill>
                  <a:srgbClr val="000000"/>
                </a:solidFill>
                <a:latin typeface="Times New Roman"/>
              </a:rPr>
              <a:t> </a:t>
            </a:r>
            <a:endParaRPr lang="it-IT" sz="1800" b="0" strike="noStrike" spc="-1">
              <a:latin typeface="Arial"/>
            </a:endParaRPr>
          </a:p>
          <a:p>
            <a:pPr algn="just">
              <a:lnSpc>
                <a:spcPct val="100000"/>
              </a:lnSpc>
            </a:pPr>
            <a:endParaRPr lang="it-IT" sz="1800" b="0" strike="noStrike" spc="-1">
              <a:latin typeface="Arial"/>
            </a:endParaRPr>
          </a:p>
        </p:txBody>
      </p:sp>
      <p:sp>
        <p:nvSpPr>
          <p:cNvPr id="227" name="CustomShape 3"/>
          <p:cNvSpPr/>
          <p:nvPr/>
        </p:nvSpPr>
        <p:spPr>
          <a:xfrm>
            <a:off x="5604840" y="1909440"/>
            <a:ext cx="33404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a:solidFill>
                  <a:srgbClr val="000000"/>
                </a:solidFill>
                <a:latin typeface="Times New Roman"/>
              </a:rPr>
              <a:t>A) attività di interesse generale</a:t>
            </a:r>
            <a:endParaRPr lang="it-IT" sz="1800" b="0" strike="noStrike" spc="-1">
              <a:latin typeface="Arial"/>
            </a:endParaRPr>
          </a:p>
          <a:p>
            <a:pPr>
              <a:lnSpc>
                <a:spcPct val="100000"/>
              </a:lnSpc>
            </a:pPr>
            <a:endParaRPr lang="it-IT" sz="1800" b="0" strike="noStrike" spc="-1">
              <a:latin typeface="Arial"/>
            </a:endParaRPr>
          </a:p>
        </p:txBody>
      </p:sp>
      <p:pic>
        <p:nvPicPr>
          <p:cNvPr id="228" name="Picture 2"/>
          <p:cNvPicPr/>
          <p:nvPr/>
        </p:nvPicPr>
        <p:blipFill>
          <a:blip r:embed="rId2"/>
          <a:stretch/>
        </p:blipFill>
        <p:spPr>
          <a:xfrm>
            <a:off x="395640" y="1827360"/>
            <a:ext cx="5067720" cy="4140720"/>
          </a:xfrm>
          <a:prstGeom prst="rect">
            <a:avLst/>
          </a:prstGeom>
          <a:ln w="9525">
            <a:solidFill>
              <a:schemeClr val="tx1"/>
            </a:solidFill>
            <a:miter/>
          </a:ln>
        </p:spPr>
      </p:pic>
      <p:sp>
        <p:nvSpPr>
          <p:cNvPr id="229" name="CustomShape 4"/>
          <p:cNvSpPr/>
          <p:nvPr/>
        </p:nvSpPr>
        <p:spPr>
          <a:xfrm>
            <a:off x="1043640" y="26640"/>
            <a:ext cx="6781320" cy="1052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a:lnSpc>
                <a:spcPct val="100000"/>
              </a:lnSpc>
            </a:pPr>
            <a:r>
              <a:rPr lang="it-IT" sz="2800" b="1" strike="noStrike" spc="-1">
                <a:solidFill>
                  <a:srgbClr val="262626"/>
                </a:solidFill>
                <a:latin typeface="Times New Roman"/>
              </a:rPr>
              <a:t>MOD. B RENDICONTO GESTIONALE</a:t>
            </a:r>
            <a:endParaRPr lang="it-IT" sz="2800" b="0" strike="noStrike" spc="-1">
              <a:latin typeface="Arial"/>
            </a:endParaRPr>
          </a:p>
        </p:txBody>
      </p:sp>
      <p:pic>
        <p:nvPicPr>
          <p:cNvPr id="230" name="Immagine 8"/>
          <p:cNvPicPr/>
          <p:nvPr/>
        </p:nvPicPr>
        <p:blipFill>
          <a:blip r:embed="rId3"/>
          <a:stretch/>
        </p:blipFill>
        <p:spPr>
          <a:xfrm>
            <a:off x="8103240" y="5742000"/>
            <a:ext cx="980280" cy="980280"/>
          </a:xfrm>
          <a:prstGeom prst="rect">
            <a:avLst/>
          </a:prstGeom>
          <a:ln w="0">
            <a:noFill/>
          </a:ln>
        </p:spPr>
      </p:pic>
      <p:sp>
        <p:nvSpPr>
          <p:cNvPr id="231" name="TextShape 5"/>
          <p:cNvSpPr txBox="1"/>
          <p:nvPr/>
        </p:nvSpPr>
        <p:spPr>
          <a:xfrm>
            <a:off x="7620120" y="5687640"/>
            <a:ext cx="761760" cy="364680"/>
          </a:xfrm>
          <a:prstGeom prst="rect">
            <a:avLst/>
          </a:prstGeom>
          <a:noFill/>
          <a:ln w="0">
            <a:noFill/>
          </a:ln>
        </p:spPr>
        <p:txBody>
          <a:bodyPr anchor="ctr">
            <a:noAutofit/>
          </a:bodyPr>
          <a:lstStyle/>
          <a:p>
            <a:pPr algn="r">
              <a:lnSpc>
                <a:spcPct val="100000"/>
              </a:lnSpc>
            </a:pPr>
            <a:fld id="{FDDEBD34-EFD8-4A77-8EE6-733B36576EB0}" type="slidenum">
              <a:rPr lang="it-IT" sz="2400" b="0" strike="noStrike" spc="-1">
                <a:solidFill>
                  <a:srgbClr val="262626"/>
                </a:solidFill>
                <a:latin typeface="Impact"/>
              </a:rPr>
              <a:t>12</a:t>
            </a:fld>
            <a:endParaRPr lang="it-IT" sz="2400" b="0" strike="noStrike" spc="-1">
              <a:latin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Shape 1"/>
          <p:cNvSpPr txBox="1"/>
          <p:nvPr/>
        </p:nvSpPr>
        <p:spPr>
          <a:xfrm>
            <a:off x="755640" y="1196640"/>
            <a:ext cx="7615440" cy="4461840"/>
          </a:xfrm>
          <a:prstGeom prst="rect">
            <a:avLst/>
          </a:prstGeom>
          <a:noFill/>
          <a:ln w="0">
            <a:noFill/>
          </a:ln>
        </p:spPr>
        <p:txBody>
          <a:bodyPr anchor="ctr">
            <a:normAutofit fontScale="37500" lnSpcReduction="20000"/>
          </a:bodyPr>
          <a:lstStyle/>
          <a:p>
            <a:pPr algn="ctr">
              <a:lnSpc>
                <a:spcPct val="100000"/>
              </a:lnSpc>
              <a:tabLst>
                <a:tab pos="0" algn="l"/>
              </a:tabLst>
            </a:pPr>
            <a:endParaRPr lang="it-IT" sz="2400" b="0" strike="noStrike" spc="-1" dirty="0">
              <a:solidFill>
                <a:srgbClr val="303030"/>
              </a:solidFill>
              <a:latin typeface="Times New Roman"/>
            </a:endParaRPr>
          </a:p>
          <a:p>
            <a:pPr algn="just">
              <a:lnSpc>
                <a:spcPct val="100000"/>
              </a:lnSpc>
              <a:spcBef>
                <a:spcPts val="479"/>
              </a:spcBef>
              <a:tabLst>
                <a:tab pos="0" algn="l"/>
              </a:tabLst>
            </a:pPr>
            <a:endParaRPr lang="it-IT" sz="2400" b="0" strike="noStrike" spc="-1" dirty="0">
              <a:solidFill>
                <a:srgbClr val="303030"/>
              </a:solidFill>
              <a:latin typeface="Times New Roman"/>
            </a:endParaRPr>
          </a:p>
          <a:p>
            <a:pPr algn="just">
              <a:lnSpc>
                <a:spcPct val="100000"/>
              </a:lnSpc>
              <a:spcBef>
                <a:spcPts val="479"/>
              </a:spcBef>
              <a:tabLst>
                <a:tab pos="0" algn="l"/>
              </a:tabLst>
            </a:pPr>
            <a:r>
              <a:rPr lang="it-IT" sz="4000" b="0" strike="noStrike" spc="-1" dirty="0">
                <a:solidFill>
                  <a:srgbClr val="303030"/>
                </a:solidFill>
                <a:latin typeface="Times New Roman"/>
              </a:rPr>
              <a:t>Componenti negative/positive di reddito derivanti dallo svolgimento delle attività di interesse generale di cui all’art. 5 del decreto legislativo 2 agosto 2017, n.117.</a:t>
            </a:r>
          </a:p>
          <a:p>
            <a:pPr algn="just">
              <a:lnSpc>
                <a:spcPct val="100000"/>
              </a:lnSpc>
              <a:spcBef>
                <a:spcPts val="479"/>
              </a:spcBef>
              <a:tabLst>
                <a:tab pos="0" algn="l"/>
              </a:tabLst>
            </a:pPr>
            <a:r>
              <a:rPr lang="it-IT" sz="4000" b="0" strike="noStrike" spc="-1" dirty="0">
                <a:solidFill>
                  <a:srgbClr val="303030"/>
                </a:solidFill>
                <a:latin typeface="Times New Roman"/>
              </a:rPr>
              <a:t>L’art. 5 elenca una serie di attività identificate dalle lettere da a) a z), tra cui:</a:t>
            </a:r>
          </a:p>
          <a:p>
            <a:pPr algn="just">
              <a:lnSpc>
                <a:spcPct val="100000"/>
              </a:lnSpc>
              <a:spcBef>
                <a:spcPts val="479"/>
              </a:spcBef>
              <a:tabLst>
                <a:tab pos="0" algn="l"/>
              </a:tabLst>
            </a:pPr>
            <a:r>
              <a:rPr lang="it-IT" sz="4000" b="0" strike="noStrike" spc="-1" dirty="0">
                <a:solidFill>
                  <a:srgbClr val="303030"/>
                </a:solidFill>
                <a:latin typeface="Times New Roman"/>
              </a:rPr>
              <a:t>   </a:t>
            </a:r>
          </a:p>
          <a:p>
            <a:pPr algn="just">
              <a:lnSpc>
                <a:spcPct val="100000"/>
              </a:lnSpc>
              <a:spcBef>
                <a:spcPts val="479"/>
              </a:spcBef>
              <a:tabLst>
                <a:tab pos="0" algn="l"/>
              </a:tabLst>
            </a:pPr>
            <a:r>
              <a:rPr lang="it-IT" sz="4000" b="1" strike="noStrike" spc="-1" dirty="0">
                <a:solidFill>
                  <a:srgbClr val="303030"/>
                </a:solidFill>
                <a:latin typeface="Times New Roman"/>
              </a:rPr>
              <a:t>b)</a:t>
            </a:r>
            <a:r>
              <a:rPr lang="it-IT" sz="4000" b="0" strike="noStrike" spc="-1" dirty="0">
                <a:solidFill>
                  <a:srgbClr val="303030"/>
                </a:solidFill>
                <a:latin typeface="Times New Roman"/>
              </a:rPr>
              <a:t> interventi e prestazioni sanitarie (es.: associazioni CRI); </a:t>
            </a:r>
          </a:p>
          <a:p>
            <a:pPr algn="just">
              <a:lnSpc>
                <a:spcPct val="100000"/>
              </a:lnSpc>
              <a:spcBef>
                <a:spcPts val="479"/>
              </a:spcBef>
              <a:tabLst>
                <a:tab pos="0" algn="l"/>
              </a:tabLst>
            </a:pPr>
            <a:r>
              <a:rPr lang="it-IT" sz="4000" b="1" strike="noStrike" spc="-1" dirty="0">
                <a:solidFill>
                  <a:srgbClr val="303030"/>
                </a:solidFill>
                <a:latin typeface="Times New Roman"/>
              </a:rPr>
              <a:t>c) </a:t>
            </a:r>
            <a:r>
              <a:rPr lang="it-IT" sz="4000" b="0" strike="noStrike" spc="-1" dirty="0">
                <a:solidFill>
                  <a:srgbClr val="303030"/>
                </a:solidFill>
                <a:latin typeface="Times New Roman"/>
              </a:rPr>
              <a:t>prestazioni socio-sanitarie di cui al decreto del Presidente del Consiglio dei ministri 14 febbraio 2001, pubblicato nella Gazzetta Ufficiale n.129 del 6 giugno 2001, e successive modificazioni;</a:t>
            </a:r>
          </a:p>
          <a:p>
            <a:pPr algn="just">
              <a:lnSpc>
                <a:spcPct val="100000"/>
              </a:lnSpc>
              <a:spcBef>
                <a:spcPts val="479"/>
              </a:spcBef>
              <a:tabLst>
                <a:tab pos="0" algn="l"/>
              </a:tabLst>
            </a:pPr>
            <a:r>
              <a:rPr lang="it-IT" sz="4000" b="1" strike="noStrike" spc="-1" dirty="0">
                <a:solidFill>
                  <a:srgbClr val="303030"/>
                </a:solidFill>
                <a:latin typeface="Times New Roman"/>
              </a:rPr>
              <a:t>d)</a:t>
            </a:r>
            <a:r>
              <a:rPr lang="it-IT" sz="4000" b="0" strike="noStrike" spc="-1" dirty="0">
                <a:solidFill>
                  <a:srgbClr val="303030"/>
                </a:solidFill>
                <a:latin typeface="Times New Roman"/>
              </a:rPr>
              <a:t> educazione, istruzione e formazione professionale, ai sensi della legge 28 marzo 2003, n.53,  e successive modificazioni, nonché le attività culturali di interesse sociale con finalità educativa;</a:t>
            </a:r>
          </a:p>
          <a:p>
            <a:pPr algn="just">
              <a:lnSpc>
                <a:spcPct val="100000"/>
              </a:lnSpc>
              <a:spcBef>
                <a:spcPts val="479"/>
              </a:spcBef>
              <a:tabLst>
                <a:tab pos="0" algn="l"/>
              </a:tabLst>
            </a:pPr>
            <a:r>
              <a:rPr lang="it-IT" sz="4000" b="1" strike="noStrike" spc="-1" dirty="0">
                <a:solidFill>
                  <a:srgbClr val="303030"/>
                </a:solidFill>
                <a:latin typeface="Times New Roman"/>
              </a:rPr>
              <a:t>m)</a:t>
            </a:r>
            <a:r>
              <a:rPr lang="it-IT" sz="4000" b="0" strike="noStrike" spc="-1" dirty="0">
                <a:solidFill>
                  <a:srgbClr val="303030"/>
                </a:solidFill>
                <a:latin typeface="Times New Roman"/>
              </a:rPr>
              <a:t> servizi strumentali ad enti del Terzo settore resi da enti composti in misura non inferiore al 70% da enti del Terzo settore;  </a:t>
            </a:r>
          </a:p>
          <a:p>
            <a:pPr algn="just">
              <a:lnSpc>
                <a:spcPct val="100000"/>
              </a:lnSpc>
              <a:spcBef>
                <a:spcPts val="479"/>
              </a:spcBef>
              <a:tabLst>
                <a:tab pos="0" algn="l"/>
              </a:tabLst>
            </a:pPr>
            <a:r>
              <a:rPr lang="it-IT" sz="4000" b="1" strike="noStrike" spc="-1" dirty="0">
                <a:solidFill>
                  <a:srgbClr val="303030"/>
                </a:solidFill>
                <a:latin typeface="Times New Roman"/>
              </a:rPr>
              <a:t>y) </a:t>
            </a:r>
            <a:r>
              <a:rPr lang="it-IT" sz="4000" b="0" strike="noStrike" spc="-1" dirty="0">
                <a:solidFill>
                  <a:srgbClr val="303030"/>
                </a:solidFill>
                <a:latin typeface="Times New Roman"/>
              </a:rPr>
              <a:t>protezione civile ai sensi della legge 24 febbraio 1992, n. 225, e successive modificazioni.</a:t>
            </a:r>
          </a:p>
          <a:p>
            <a:pPr algn="just">
              <a:lnSpc>
                <a:spcPct val="100000"/>
              </a:lnSpc>
              <a:spcBef>
                <a:spcPts val="479"/>
              </a:spcBef>
              <a:tabLst>
                <a:tab pos="0" algn="l"/>
              </a:tabLst>
            </a:pPr>
            <a:endParaRPr lang="it-IT" sz="4000" b="0" strike="noStrike" spc="-1" dirty="0">
              <a:solidFill>
                <a:srgbClr val="303030"/>
              </a:solidFill>
              <a:latin typeface="Times New Roman"/>
            </a:endParaRPr>
          </a:p>
          <a:p>
            <a:pPr algn="just">
              <a:lnSpc>
                <a:spcPct val="100000"/>
              </a:lnSpc>
              <a:spcBef>
                <a:spcPts val="479"/>
              </a:spcBef>
              <a:tabLst>
                <a:tab pos="0" algn="l"/>
              </a:tabLst>
            </a:pPr>
            <a:r>
              <a:rPr lang="it-IT" sz="4000" b="0" strike="noStrike" spc="-1" dirty="0">
                <a:solidFill>
                  <a:srgbClr val="303030"/>
                </a:solidFill>
                <a:latin typeface="Times New Roman"/>
              </a:rPr>
              <a:t>Obbligo per le ODV di ricevere solo il rimborso delle spese effettivamente sostenute e documentate (art.33 comma 3 del D.lgs. 117/2017).</a:t>
            </a:r>
          </a:p>
          <a:p>
            <a:pPr algn="just">
              <a:lnSpc>
                <a:spcPct val="100000"/>
              </a:lnSpc>
              <a:spcBef>
                <a:spcPts val="479"/>
              </a:spcBef>
              <a:tabLst>
                <a:tab pos="0" algn="l"/>
              </a:tabLst>
            </a:pPr>
            <a:endParaRPr lang="it-IT" sz="2400" b="0" strike="noStrike" spc="-1" dirty="0">
              <a:solidFill>
                <a:srgbClr val="303030"/>
              </a:solidFill>
              <a:latin typeface="Times New Roman"/>
            </a:endParaRPr>
          </a:p>
        </p:txBody>
      </p:sp>
      <p:pic>
        <p:nvPicPr>
          <p:cNvPr id="233" name="Immagine 3"/>
          <p:cNvPicPr/>
          <p:nvPr/>
        </p:nvPicPr>
        <p:blipFill>
          <a:blip r:embed="rId2"/>
          <a:stretch/>
        </p:blipFill>
        <p:spPr>
          <a:xfrm>
            <a:off x="8103240" y="5742000"/>
            <a:ext cx="980280" cy="980280"/>
          </a:xfrm>
          <a:prstGeom prst="rect">
            <a:avLst/>
          </a:prstGeom>
          <a:ln w="0">
            <a:noFill/>
          </a:ln>
        </p:spPr>
      </p:pic>
      <p:sp>
        <p:nvSpPr>
          <p:cNvPr id="234" name="TextShape 2"/>
          <p:cNvSpPr txBox="1"/>
          <p:nvPr/>
        </p:nvSpPr>
        <p:spPr>
          <a:xfrm>
            <a:off x="7620120" y="5687640"/>
            <a:ext cx="761760" cy="364680"/>
          </a:xfrm>
          <a:prstGeom prst="rect">
            <a:avLst/>
          </a:prstGeom>
          <a:noFill/>
          <a:ln w="0">
            <a:noFill/>
          </a:ln>
        </p:spPr>
        <p:txBody>
          <a:bodyPr anchor="ctr">
            <a:noAutofit/>
          </a:bodyPr>
          <a:lstStyle/>
          <a:p>
            <a:pPr algn="r">
              <a:lnSpc>
                <a:spcPct val="100000"/>
              </a:lnSpc>
            </a:pPr>
            <a:fld id="{16A8AED8-7A1A-4380-A82D-9A47F8A7524A}" type="slidenum">
              <a:rPr lang="it-IT" sz="2400" b="0" strike="noStrike" spc="-1">
                <a:solidFill>
                  <a:srgbClr val="262626"/>
                </a:solidFill>
                <a:latin typeface="Impact"/>
              </a:rPr>
              <a:t>13</a:t>
            </a:fld>
            <a:endParaRPr lang="it-IT" sz="2400" b="0" strike="noStrike" spc="-1">
              <a:latin typeface="Times New Roman"/>
            </a:endParaRPr>
          </a:p>
        </p:txBody>
      </p:sp>
      <p:sp>
        <p:nvSpPr>
          <p:cNvPr id="235" name="TextShape 3"/>
          <p:cNvSpPr txBox="1"/>
          <p:nvPr/>
        </p:nvSpPr>
        <p:spPr>
          <a:xfrm>
            <a:off x="900000" y="720000"/>
            <a:ext cx="7200000" cy="483840"/>
          </a:xfrm>
          <a:prstGeom prst="rect">
            <a:avLst/>
          </a:prstGeom>
          <a:noFill/>
          <a:ln w="0">
            <a:noFill/>
          </a:ln>
        </p:spPr>
        <p:txBody>
          <a:bodyPr lIns="90000" tIns="45000" rIns="90000" bIns="45000">
            <a:noAutofit/>
          </a:bodyPr>
          <a:lstStyle/>
          <a:p>
            <a:pPr algn="ctr">
              <a:lnSpc>
                <a:spcPct val="100000"/>
              </a:lnSpc>
              <a:tabLst>
                <a:tab pos="0" algn="l"/>
              </a:tabLst>
            </a:pPr>
            <a:r>
              <a:rPr lang="it-IT" sz="2800" b="1" strike="noStrike" spc="-1">
                <a:solidFill>
                  <a:srgbClr val="262626"/>
                </a:solidFill>
                <a:latin typeface="Times New Roman"/>
              </a:rPr>
              <a:t>ATTIVITA’ DI INTERESSE GENERALE</a:t>
            </a:r>
            <a:endParaRPr lang="it-IT" sz="2800" b="0" strike="noStrike" spc="-1">
              <a:latin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 name="CustomShape 1"/>
          <p:cNvSpPr/>
          <p:nvPr/>
        </p:nvSpPr>
        <p:spPr>
          <a:xfrm>
            <a:off x="827640" y="4739400"/>
            <a:ext cx="7488360" cy="14619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800" b="0" strike="noStrike" spc="-1" dirty="0">
                <a:solidFill>
                  <a:srgbClr val="000000"/>
                </a:solidFill>
                <a:latin typeface="Times New Roman"/>
              </a:rPr>
              <a:t>Componenti negative/positive di reddito derivanti dallo svolgimento delle attività diverse di cui all’art.6 del decreto legislativo 2 agosto 2017, n.117 e successive modificazioni ed integrazioni, indipendentemente dal fatto che queste siano svolte con modalità non commerciali o commerciali.</a:t>
            </a:r>
            <a:endParaRPr lang="it-IT" sz="1800" b="0" strike="noStrike" spc="-1" dirty="0">
              <a:latin typeface="Arial"/>
            </a:endParaRPr>
          </a:p>
          <a:p>
            <a:pPr algn="just">
              <a:lnSpc>
                <a:spcPct val="100000"/>
              </a:lnSpc>
            </a:pPr>
            <a:endParaRPr lang="it-IT" sz="1800" b="0" strike="noStrike" spc="-1" dirty="0">
              <a:latin typeface="Arial"/>
            </a:endParaRPr>
          </a:p>
        </p:txBody>
      </p:sp>
      <p:sp>
        <p:nvSpPr>
          <p:cNvPr id="237" name="CustomShape 2"/>
          <p:cNvSpPr/>
          <p:nvPr/>
        </p:nvSpPr>
        <p:spPr>
          <a:xfrm>
            <a:off x="3198600" y="1259640"/>
            <a:ext cx="33404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a:solidFill>
                  <a:srgbClr val="000000"/>
                </a:solidFill>
                <a:latin typeface="Times New Roman"/>
              </a:rPr>
              <a:t>B) attività diverse:</a:t>
            </a:r>
            <a:endParaRPr lang="it-IT" sz="1800" b="0" strike="noStrike" spc="-1">
              <a:latin typeface="Arial"/>
            </a:endParaRPr>
          </a:p>
          <a:p>
            <a:pPr>
              <a:lnSpc>
                <a:spcPct val="100000"/>
              </a:lnSpc>
            </a:pPr>
            <a:endParaRPr lang="it-IT" sz="1800" b="0" strike="noStrike" spc="-1">
              <a:latin typeface="Arial"/>
            </a:endParaRPr>
          </a:p>
        </p:txBody>
      </p:sp>
      <p:pic>
        <p:nvPicPr>
          <p:cNvPr id="238" name="Picture 2"/>
          <p:cNvPicPr/>
          <p:nvPr/>
        </p:nvPicPr>
        <p:blipFill>
          <a:blip r:embed="rId2"/>
          <a:stretch/>
        </p:blipFill>
        <p:spPr>
          <a:xfrm>
            <a:off x="1691640" y="1743840"/>
            <a:ext cx="5328360" cy="2990880"/>
          </a:xfrm>
          <a:prstGeom prst="rect">
            <a:avLst/>
          </a:prstGeom>
          <a:ln w="9525">
            <a:solidFill>
              <a:schemeClr val="tx1"/>
            </a:solidFill>
            <a:miter/>
          </a:ln>
        </p:spPr>
      </p:pic>
      <p:sp>
        <p:nvSpPr>
          <p:cNvPr id="239" name="CustomShape 3"/>
          <p:cNvSpPr/>
          <p:nvPr/>
        </p:nvSpPr>
        <p:spPr>
          <a:xfrm>
            <a:off x="1043640" y="26640"/>
            <a:ext cx="6781320" cy="1052280"/>
          </a:xfrm>
          <a:prstGeom prst="rect">
            <a:avLst/>
          </a:prstGeom>
          <a:noFill/>
          <a:ln w="0">
            <a:noFill/>
          </a:ln>
        </p:spPr>
        <p:style>
          <a:lnRef idx="0">
            <a:scrgbClr r="0" g="0" b="0"/>
          </a:lnRef>
          <a:fillRef idx="0">
            <a:scrgbClr r="0" g="0" b="0"/>
          </a:fillRef>
          <a:effectRef idx="0">
            <a:scrgbClr r="0" g="0" b="0"/>
          </a:effectRef>
          <a:fontRef idx="minor"/>
        </p:style>
        <p:txBody>
          <a:bodyPr anchor="b">
            <a:noAutofit/>
          </a:bodyPr>
          <a:lstStyle/>
          <a:p>
            <a:pPr algn="ctr">
              <a:lnSpc>
                <a:spcPct val="100000"/>
              </a:lnSpc>
            </a:pPr>
            <a:r>
              <a:rPr lang="it-IT" sz="2800" b="1" strike="noStrike" spc="-1">
                <a:solidFill>
                  <a:srgbClr val="262626"/>
                </a:solidFill>
                <a:latin typeface="Times New Roman"/>
              </a:rPr>
              <a:t>MOD. B RENDICONTO GESTIONALE</a:t>
            </a:r>
            <a:endParaRPr lang="it-IT" sz="2800" b="0" strike="noStrike" spc="-1">
              <a:latin typeface="Arial"/>
            </a:endParaRPr>
          </a:p>
        </p:txBody>
      </p:sp>
      <p:pic>
        <p:nvPicPr>
          <p:cNvPr id="240" name="Immagine 7"/>
          <p:cNvPicPr/>
          <p:nvPr/>
        </p:nvPicPr>
        <p:blipFill>
          <a:blip r:embed="rId3"/>
          <a:stretch/>
        </p:blipFill>
        <p:spPr>
          <a:xfrm>
            <a:off x="8103240" y="5742000"/>
            <a:ext cx="980280" cy="980280"/>
          </a:xfrm>
          <a:prstGeom prst="rect">
            <a:avLst/>
          </a:prstGeom>
          <a:ln w="0">
            <a:noFill/>
          </a:ln>
        </p:spPr>
      </p:pic>
      <p:sp>
        <p:nvSpPr>
          <p:cNvPr id="241" name="TextShape 4"/>
          <p:cNvSpPr txBox="1"/>
          <p:nvPr/>
        </p:nvSpPr>
        <p:spPr>
          <a:xfrm>
            <a:off x="7620120" y="5687640"/>
            <a:ext cx="761760" cy="364680"/>
          </a:xfrm>
          <a:prstGeom prst="rect">
            <a:avLst/>
          </a:prstGeom>
          <a:noFill/>
          <a:ln w="0">
            <a:noFill/>
          </a:ln>
        </p:spPr>
        <p:txBody>
          <a:bodyPr anchor="ctr">
            <a:noAutofit/>
          </a:bodyPr>
          <a:lstStyle/>
          <a:p>
            <a:pPr algn="r">
              <a:lnSpc>
                <a:spcPct val="100000"/>
              </a:lnSpc>
            </a:pPr>
            <a:fld id="{738138C5-1D02-41A3-B221-CB3BA29515C4}" type="slidenum">
              <a:rPr lang="it-IT" sz="2400" b="0" strike="noStrike" spc="-1">
                <a:solidFill>
                  <a:srgbClr val="262626"/>
                </a:solidFill>
                <a:latin typeface="Impact"/>
              </a:rPr>
              <a:t>14</a:t>
            </a:fld>
            <a:endParaRPr lang="it-IT" sz="2400" b="0" strike="noStrike" spc="-1">
              <a:latin typeface="Times New Roman"/>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CustomShape 1"/>
          <p:cNvSpPr/>
          <p:nvPr/>
        </p:nvSpPr>
        <p:spPr>
          <a:xfrm>
            <a:off x="971640" y="900000"/>
            <a:ext cx="7200360" cy="530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800" b="1" strike="noStrike" spc="-1">
                <a:solidFill>
                  <a:srgbClr val="000000"/>
                </a:solidFill>
                <a:latin typeface="Times New Roman"/>
              </a:rPr>
              <a:t>FOCUS SU LIMITI E MODALITA’ DI CALCOLO DELLE ATTIVITA’ DIVERSE </a:t>
            </a:r>
            <a:r>
              <a:rPr lang="it-IT" sz="1800" b="0" strike="noStrike" spc="-1">
                <a:solidFill>
                  <a:srgbClr val="000000"/>
                </a:solidFill>
                <a:latin typeface="Times New Roman"/>
              </a:rPr>
              <a:t>(Decreto n. 107 del 19/05/2021 – Disposizioni in vigore a partire dall’esercizio 2022)</a:t>
            </a:r>
            <a:endParaRPr lang="it-IT" sz="1800" b="0" strike="noStrike" spc="-1">
              <a:latin typeface="Arial"/>
            </a:endParaRPr>
          </a:p>
          <a:p>
            <a:pPr algn="just">
              <a:lnSpc>
                <a:spcPct val="100000"/>
              </a:lnSpc>
            </a:pPr>
            <a:endParaRPr lang="it-IT" sz="1800" b="0" strike="noStrike" spc="-1">
              <a:latin typeface="Arial"/>
            </a:endParaRPr>
          </a:p>
          <a:p>
            <a:pPr algn="just">
              <a:lnSpc>
                <a:spcPct val="100000"/>
              </a:lnSpc>
            </a:pPr>
            <a:r>
              <a:rPr lang="it-IT" sz="1800" b="0" strike="noStrike" spc="-1">
                <a:solidFill>
                  <a:srgbClr val="000000"/>
                </a:solidFill>
                <a:latin typeface="Times New Roman"/>
              </a:rPr>
              <a:t>Possono essere esercitate attività “diverse” da quelle di interesse generale a due condizioni:</a:t>
            </a:r>
            <a:endParaRPr lang="it-IT" sz="1800" b="0" strike="noStrike" spc="-1">
              <a:latin typeface="Arial"/>
            </a:endParaRPr>
          </a:p>
          <a:p>
            <a:pPr algn="just">
              <a:lnSpc>
                <a:spcPct val="100000"/>
              </a:lnSpc>
            </a:pPr>
            <a:r>
              <a:rPr lang="it-IT" sz="1800" b="0" strike="noStrike" spc="-1">
                <a:solidFill>
                  <a:srgbClr val="000000"/>
                </a:solidFill>
                <a:latin typeface="Times New Roman"/>
              </a:rPr>
              <a:t>1. Che l’atto costitutivo o lo statuto lo consentano</a:t>
            </a:r>
            <a:endParaRPr lang="it-IT" sz="1800" b="0" strike="noStrike" spc="-1">
              <a:latin typeface="Arial"/>
            </a:endParaRPr>
          </a:p>
          <a:p>
            <a:pPr algn="just">
              <a:lnSpc>
                <a:spcPct val="100000"/>
              </a:lnSpc>
            </a:pPr>
            <a:r>
              <a:rPr lang="it-IT" sz="1800" b="0" strike="noStrike" spc="-1">
                <a:solidFill>
                  <a:srgbClr val="000000"/>
                </a:solidFill>
                <a:latin typeface="Times New Roman"/>
              </a:rPr>
              <a:t>2. Che siano secondarie e strumentali rispetto alle attività di interesse generale</a:t>
            </a:r>
            <a:endParaRPr lang="it-IT" sz="1800" b="0" strike="noStrike" spc="-1">
              <a:latin typeface="Arial"/>
            </a:endParaRPr>
          </a:p>
          <a:p>
            <a:pPr algn="just">
              <a:lnSpc>
                <a:spcPct val="100000"/>
              </a:lnSpc>
            </a:pPr>
            <a:r>
              <a:rPr lang="it-IT" sz="1800" b="0" strike="noStrike" spc="-1">
                <a:solidFill>
                  <a:srgbClr val="000000"/>
                </a:solidFill>
                <a:latin typeface="Times New Roman"/>
              </a:rPr>
              <a:t>In base alle disposizioni del Decreto n. 107 del 19/05/2021 sono secondarie se in ciascun esercizio ricorre UNA delle seguenti condizioni:</a:t>
            </a:r>
            <a:endParaRPr lang="it-IT" sz="1800" b="0" strike="noStrike" spc="-1">
              <a:latin typeface="Arial"/>
            </a:endParaRPr>
          </a:p>
          <a:p>
            <a:pPr algn="just">
              <a:lnSpc>
                <a:spcPct val="100000"/>
              </a:lnSpc>
            </a:pPr>
            <a:r>
              <a:rPr lang="it-IT" sz="1800" b="0" strike="noStrike" spc="-1">
                <a:solidFill>
                  <a:srgbClr val="000000"/>
                </a:solidFill>
                <a:latin typeface="Times New Roman"/>
              </a:rPr>
              <a:t> </a:t>
            </a:r>
            <a:endParaRPr lang="it-IT" sz="1800" b="0" strike="noStrike" spc="-1">
              <a:latin typeface="Arial"/>
            </a:endParaRPr>
          </a:p>
          <a:p>
            <a:pPr marL="285840" indent="-285480" algn="just">
              <a:lnSpc>
                <a:spcPct val="100000"/>
              </a:lnSpc>
              <a:buClr>
                <a:srgbClr val="000000"/>
              </a:buClr>
              <a:buFont typeface="Arial"/>
              <a:buChar char="•"/>
            </a:pPr>
            <a:r>
              <a:rPr lang="it-IT" sz="1800" b="0" strike="noStrike" spc="-1">
                <a:solidFill>
                  <a:srgbClr val="000000"/>
                </a:solidFill>
                <a:latin typeface="Times New Roman"/>
              </a:rPr>
              <a:t>I relativi ricavi non siano superiori al 30% delle entrate complessive;</a:t>
            </a:r>
            <a:endParaRPr lang="it-IT" sz="1800" b="0" strike="noStrike" spc="-1">
              <a:latin typeface="Arial"/>
            </a:endParaRPr>
          </a:p>
          <a:p>
            <a:pPr marL="285840" indent="-285480" algn="just">
              <a:lnSpc>
                <a:spcPct val="100000"/>
              </a:lnSpc>
              <a:buClr>
                <a:srgbClr val="000000"/>
              </a:buClr>
              <a:buFont typeface="Arial"/>
              <a:buChar char="•"/>
            </a:pPr>
            <a:r>
              <a:rPr lang="it-IT" sz="1800" b="0" strike="noStrike" spc="-1">
                <a:solidFill>
                  <a:srgbClr val="000000"/>
                </a:solidFill>
                <a:latin typeface="Times New Roman"/>
              </a:rPr>
              <a:t>I relativi ricavi non siano superiori al 66% dei costi complessivi (compresi i costi figurativi).</a:t>
            </a:r>
            <a:endParaRPr lang="it-IT" sz="1800" b="0" strike="noStrike" spc="-1">
              <a:latin typeface="Arial"/>
            </a:endParaRPr>
          </a:p>
          <a:p>
            <a:pPr marL="285840" indent="-285480" algn="just">
              <a:lnSpc>
                <a:spcPct val="100000"/>
              </a:lnSpc>
              <a:buClr>
                <a:srgbClr val="000000"/>
              </a:buClr>
              <a:buFont typeface="Arial"/>
              <a:buChar char="•"/>
            </a:pPr>
            <a:endParaRPr lang="it-IT" sz="1800" b="0" strike="noStrike" spc="-1">
              <a:latin typeface="Arial"/>
            </a:endParaRPr>
          </a:p>
          <a:p>
            <a:pPr algn="just">
              <a:lnSpc>
                <a:spcPct val="100000"/>
              </a:lnSpc>
            </a:pPr>
            <a:r>
              <a:rPr lang="it-IT" sz="1800" b="0" strike="noStrike" spc="-1">
                <a:solidFill>
                  <a:srgbClr val="000000"/>
                </a:solidFill>
                <a:latin typeface="Times New Roman"/>
              </a:rPr>
              <a:t>Il Consiglio Direttivo evidenzia il criterio utilizzato per documentare la secondarietà delle attività diverse.</a:t>
            </a:r>
            <a:endParaRPr lang="it-IT" sz="1800" b="0" strike="noStrike" spc="-1">
              <a:latin typeface="Arial"/>
            </a:endParaRPr>
          </a:p>
          <a:p>
            <a:pPr>
              <a:lnSpc>
                <a:spcPct val="100000"/>
              </a:lnSpc>
            </a:pPr>
            <a:endParaRPr lang="it-IT" sz="1800" b="0" strike="noStrike" spc="-1">
              <a:latin typeface="Arial"/>
            </a:endParaRPr>
          </a:p>
        </p:txBody>
      </p:sp>
      <p:pic>
        <p:nvPicPr>
          <p:cNvPr id="243" name="Immagine 2"/>
          <p:cNvPicPr/>
          <p:nvPr/>
        </p:nvPicPr>
        <p:blipFill>
          <a:blip r:embed="rId2"/>
          <a:stretch/>
        </p:blipFill>
        <p:spPr>
          <a:xfrm>
            <a:off x="8103240" y="5742000"/>
            <a:ext cx="980280" cy="980280"/>
          </a:xfrm>
          <a:prstGeom prst="rect">
            <a:avLst/>
          </a:prstGeom>
          <a:ln w="0">
            <a:noFill/>
          </a:ln>
        </p:spPr>
      </p:pic>
      <p:sp>
        <p:nvSpPr>
          <p:cNvPr id="244" name="TextShape 2"/>
          <p:cNvSpPr txBox="1"/>
          <p:nvPr/>
        </p:nvSpPr>
        <p:spPr>
          <a:xfrm>
            <a:off x="7620120" y="5687640"/>
            <a:ext cx="761760" cy="364680"/>
          </a:xfrm>
          <a:prstGeom prst="rect">
            <a:avLst/>
          </a:prstGeom>
          <a:noFill/>
          <a:ln w="0">
            <a:noFill/>
          </a:ln>
        </p:spPr>
        <p:txBody>
          <a:bodyPr anchor="ctr">
            <a:noAutofit/>
          </a:bodyPr>
          <a:lstStyle/>
          <a:p>
            <a:pPr algn="r">
              <a:lnSpc>
                <a:spcPct val="100000"/>
              </a:lnSpc>
            </a:pPr>
            <a:fld id="{67AC239D-81C3-45A8-8ACE-537BD5EAAC32}" type="slidenum">
              <a:rPr lang="it-IT" sz="2400" b="0" strike="noStrike" spc="-1">
                <a:solidFill>
                  <a:srgbClr val="262626"/>
                </a:solidFill>
                <a:latin typeface="Impact"/>
              </a:rPr>
              <a:t>15</a:t>
            </a:fld>
            <a:endParaRPr lang="it-IT" sz="2400" b="0" strike="noStrike" spc="-1">
              <a:latin typeface="Times New Roma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extShape 1"/>
          <p:cNvSpPr txBox="1"/>
          <p:nvPr/>
        </p:nvSpPr>
        <p:spPr>
          <a:xfrm>
            <a:off x="720000" y="900000"/>
            <a:ext cx="7560000" cy="4933080"/>
          </a:xfrm>
          <a:prstGeom prst="rect">
            <a:avLst/>
          </a:prstGeom>
          <a:noFill/>
          <a:ln w="0">
            <a:noFill/>
          </a:ln>
        </p:spPr>
        <p:txBody>
          <a:bodyPr lIns="0" tIns="0" rIns="0" bIns="0">
            <a:noAutofit/>
          </a:bodyPr>
          <a:lstStyle/>
          <a:p>
            <a:pPr algn="just">
              <a:lnSpc>
                <a:spcPct val="150000"/>
              </a:lnSpc>
            </a:pPr>
            <a:r>
              <a:rPr lang="it-IT" sz="1800" b="0" strike="noStrike" spc="-1" dirty="0">
                <a:solidFill>
                  <a:srgbClr val="000000"/>
                </a:solidFill>
                <a:latin typeface="Times New Roman"/>
              </a:rPr>
              <a:t>Nei</a:t>
            </a:r>
            <a:r>
              <a:rPr lang="it-IT" sz="1800" b="0" strike="noStrike" spc="-1" dirty="0">
                <a:latin typeface="Times New Roman"/>
              </a:rPr>
              <a:t> limiti di cui al Decreto n. 107 del 19/05/2021 bisogna tener conto anche dei ricavi derivanti da attività di interesse generale per le quali è previsto un rimborso superiore alle spese effettivamente sostenute e documentate.</a:t>
            </a:r>
          </a:p>
          <a:p>
            <a:pPr algn="just">
              <a:lnSpc>
                <a:spcPct val="150000"/>
              </a:lnSpc>
            </a:pPr>
            <a:r>
              <a:rPr lang="it-IT" sz="1800" b="0" strike="noStrike" spc="-1" dirty="0">
                <a:solidFill>
                  <a:srgbClr val="000000"/>
                </a:solidFill>
                <a:latin typeface="Times New Roman"/>
              </a:rPr>
              <a:t>In caso di superamento dei limiti è previsto un </a:t>
            </a:r>
            <a:r>
              <a:rPr lang="it-IT" sz="1800" b="1" strike="noStrike" spc="-1" dirty="0">
                <a:solidFill>
                  <a:srgbClr val="000000"/>
                </a:solidFill>
                <a:latin typeface="Times New Roman"/>
              </a:rPr>
              <a:t>obbligo</a:t>
            </a:r>
            <a:r>
              <a:rPr lang="it-IT" sz="1800" b="0" strike="noStrike" spc="-1" dirty="0">
                <a:solidFill>
                  <a:srgbClr val="000000"/>
                </a:solidFill>
                <a:latin typeface="Times New Roman"/>
              </a:rPr>
              <a:t> di segnalazione al RUNTS entro 30 giorni dall’approvazione del bilancio d’esercizio.</a:t>
            </a:r>
            <a:endParaRPr lang="it-IT" sz="1800" b="0" strike="noStrike" spc="-1" dirty="0">
              <a:solidFill>
                <a:srgbClr val="000000"/>
              </a:solidFill>
              <a:latin typeface="Times New Roman"/>
              <a:ea typeface="Microsoft YaHei"/>
            </a:endParaRPr>
          </a:p>
          <a:p>
            <a:pPr algn="just">
              <a:lnSpc>
                <a:spcPct val="150000"/>
              </a:lnSpc>
            </a:pPr>
            <a:r>
              <a:rPr lang="it-IT" sz="1800" b="0" strike="noStrike" spc="-1" dirty="0">
                <a:solidFill>
                  <a:srgbClr val="000000"/>
                </a:solidFill>
                <a:latin typeface="Times New Roman"/>
              </a:rPr>
              <a:t>Nell’esercizio successivo, l'ente del Terzo settore è tenuto ad adottare un rapporto tra attività secondarie ed attività principali di interesse generale che, applicando il medesimo criterio di calcolo precedentemente esposto, sia inferiore alla soglia massima per una percentuale almeno pari alla misura del superamento dei limiti nell'esercizio precedente.</a:t>
            </a:r>
            <a:endParaRPr lang="it-IT" sz="1800" b="0" strike="noStrike" spc="-1" dirty="0">
              <a:solidFill>
                <a:srgbClr val="000000"/>
              </a:solidFill>
              <a:latin typeface="Times New Roman"/>
              <a:ea typeface="Microsoft YaHei"/>
            </a:endParaRPr>
          </a:p>
          <a:p>
            <a:pPr algn="just">
              <a:lnSpc>
                <a:spcPct val="150000"/>
              </a:lnSpc>
            </a:pPr>
            <a:r>
              <a:rPr lang="it-IT" sz="1800" b="0" strike="noStrike" spc="-1" dirty="0">
                <a:solidFill>
                  <a:srgbClr val="000000"/>
                </a:solidFill>
                <a:latin typeface="Times New Roman"/>
              </a:rPr>
              <a:t>In caso contrario l’ufficio competente dispone la cancellazione dell’Ente dal RUNTS (art. 4 del Decreto n. 107 del 19/05/2021). </a:t>
            </a:r>
            <a:endParaRPr lang="it-IT" sz="1800" b="0" strike="noStrike" spc="-1" dirty="0">
              <a:solidFill>
                <a:srgbClr val="000000"/>
              </a:solidFill>
              <a:latin typeface="Times New Roman"/>
              <a:ea typeface="Microsoft YaHei"/>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TextShape 1"/>
          <p:cNvSpPr txBox="1"/>
          <p:nvPr/>
        </p:nvSpPr>
        <p:spPr>
          <a:xfrm>
            <a:off x="900000" y="540000"/>
            <a:ext cx="7380000" cy="483840"/>
          </a:xfrm>
          <a:prstGeom prst="rect">
            <a:avLst/>
          </a:prstGeom>
          <a:noFill/>
          <a:ln w="0">
            <a:noFill/>
          </a:ln>
        </p:spPr>
        <p:txBody>
          <a:bodyPr lIns="90000" tIns="45000" rIns="90000" bIns="45000">
            <a:noAutofit/>
          </a:bodyPr>
          <a:lstStyle/>
          <a:p>
            <a:pPr algn="ctr">
              <a:tabLst>
                <a:tab pos="408240" algn="l"/>
              </a:tabLst>
            </a:pPr>
            <a:r>
              <a:rPr lang="it-IT" sz="2800" b="1" strike="noStrike" spc="-1">
                <a:latin typeface="Times New Roman"/>
              </a:rPr>
              <a:t>ESEMPIO N.1</a:t>
            </a:r>
          </a:p>
        </p:txBody>
      </p:sp>
      <p:sp>
        <p:nvSpPr>
          <p:cNvPr id="247" name="TextShape 2"/>
          <p:cNvSpPr txBox="1"/>
          <p:nvPr/>
        </p:nvSpPr>
        <p:spPr>
          <a:xfrm>
            <a:off x="900000" y="1080000"/>
            <a:ext cx="7380000" cy="4598424"/>
          </a:xfrm>
          <a:prstGeom prst="rect">
            <a:avLst/>
          </a:prstGeom>
          <a:noFill/>
          <a:ln w="0">
            <a:noFill/>
          </a:ln>
        </p:spPr>
        <p:txBody>
          <a:bodyPr lIns="90000" tIns="45000" rIns="90000" bIns="45000">
            <a:noAutofit/>
          </a:bodyPr>
          <a:lstStyle/>
          <a:p>
            <a:r>
              <a:rPr lang="it-IT" sz="1800" b="1" strike="noStrike" spc="-1" dirty="0">
                <a:latin typeface="Times New Roman"/>
              </a:rPr>
              <a:t>Esercizio N</a:t>
            </a:r>
            <a:endParaRPr lang="it-IT" sz="1800" b="0" strike="noStrike" spc="-1" dirty="0">
              <a:latin typeface="Times New Roman"/>
            </a:endParaRPr>
          </a:p>
          <a:p>
            <a:endParaRPr lang="it-IT" sz="1800" b="0" strike="noStrike" spc="-1" dirty="0">
              <a:latin typeface="Times New Roman"/>
            </a:endParaRPr>
          </a:p>
          <a:p>
            <a:r>
              <a:rPr lang="it-IT" sz="1400" b="0" strike="noStrike" spc="-1" dirty="0">
                <a:latin typeface="Times New Roman"/>
              </a:rPr>
              <a:t>Entrate complessive da bilancio: 200.000</a:t>
            </a:r>
          </a:p>
          <a:p>
            <a:endParaRPr lang="it-IT" sz="1400" b="0" strike="noStrike" spc="-1" dirty="0">
              <a:latin typeface="Times New Roman"/>
            </a:endParaRPr>
          </a:p>
          <a:p>
            <a:r>
              <a:rPr lang="it-IT" sz="1400" b="0" strike="noStrike" spc="-1" dirty="0">
                <a:latin typeface="Times New Roman"/>
              </a:rPr>
              <a:t>Costi complessivi da bilancio: 180.000</a:t>
            </a:r>
          </a:p>
          <a:p>
            <a:r>
              <a:rPr lang="it-IT" sz="1400" b="0" strike="noStrike" spc="-1" dirty="0">
                <a:latin typeface="Times New Roman"/>
              </a:rPr>
              <a:t>Costi figurativi: 50.000</a:t>
            </a:r>
          </a:p>
          <a:p>
            <a:r>
              <a:rPr lang="it-IT" sz="1400" b="0" strike="noStrike" spc="-1" dirty="0">
                <a:latin typeface="Times New Roman"/>
              </a:rPr>
              <a:t>Costi complessivi: 230.000</a:t>
            </a:r>
          </a:p>
          <a:p>
            <a:endParaRPr lang="it-IT" sz="1400" b="0" strike="noStrike" spc="-1" dirty="0">
              <a:latin typeface="Times New Roman"/>
            </a:endParaRPr>
          </a:p>
          <a:p>
            <a:r>
              <a:rPr lang="it-IT" sz="1400" b="0" strike="noStrike" spc="-1" dirty="0">
                <a:latin typeface="Times New Roman"/>
              </a:rPr>
              <a:t>Ricavi da attività diverse (a): 40.000</a:t>
            </a:r>
          </a:p>
          <a:p>
            <a:r>
              <a:rPr lang="it-IT" sz="1400" b="0" strike="noStrike" spc="-1" dirty="0">
                <a:latin typeface="Times New Roman"/>
              </a:rPr>
              <a:t>Ricavi da attività di interesse generale con rimborso superiore ai costi effettivamente sostenuti e documentati (b): 40.000</a:t>
            </a:r>
          </a:p>
          <a:p>
            <a:endParaRPr lang="it-IT" sz="1400" b="0" strike="noStrike" spc="-1" dirty="0">
              <a:latin typeface="Times New Roman"/>
            </a:endParaRPr>
          </a:p>
          <a:p>
            <a:r>
              <a:rPr lang="it-IT" sz="1400" b="1" strike="noStrike" spc="-1" dirty="0">
                <a:latin typeface="Times New Roman"/>
              </a:rPr>
              <a:t>1° criterio</a:t>
            </a:r>
            <a:endParaRPr lang="it-IT" sz="1400" b="0" strike="noStrike" spc="-1" dirty="0">
              <a:latin typeface="Times New Roman"/>
            </a:endParaRPr>
          </a:p>
          <a:p>
            <a:r>
              <a:rPr lang="it-IT" sz="1400" b="0" strike="noStrike" spc="-1" dirty="0">
                <a:latin typeface="Times New Roman"/>
              </a:rPr>
              <a:t>Ricavi (</a:t>
            </a:r>
            <a:r>
              <a:rPr lang="it-IT" sz="1400" b="0" strike="noStrike" spc="-1" dirty="0" err="1">
                <a:latin typeface="Times New Roman"/>
              </a:rPr>
              <a:t>a+b</a:t>
            </a:r>
            <a:r>
              <a:rPr lang="it-IT" sz="1400" b="0" strike="noStrike" spc="-1" dirty="0">
                <a:latin typeface="Times New Roman"/>
              </a:rPr>
              <a:t>) / Entrate complessive = 80.000 / 200.000 = 40% (1° limite superato)</a:t>
            </a:r>
          </a:p>
          <a:p>
            <a:endParaRPr lang="it-IT" sz="1400" b="0" strike="noStrike" spc="-1" dirty="0">
              <a:latin typeface="Times New Roman"/>
            </a:endParaRPr>
          </a:p>
          <a:p>
            <a:r>
              <a:rPr lang="it-IT" sz="1400" b="1" strike="noStrike" spc="-1" dirty="0">
                <a:latin typeface="Times New Roman"/>
              </a:rPr>
              <a:t>2° criterio</a:t>
            </a:r>
            <a:endParaRPr lang="it-IT" sz="1400" b="0" strike="noStrike" spc="-1" dirty="0">
              <a:latin typeface="Times New Roman"/>
            </a:endParaRPr>
          </a:p>
          <a:p>
            <a:r>
              <a:rPr lang="it-IT" sz="1400" b="0" strike="noStrike" spc="-1" dirty="0">
                <a:latin typeface="Times New Roman"/>
              </a:rPr>
              <a:t>Ricavi (</a:t>
            </a:r>
            <a:r>
              <a:rPr lang="it-IT" sz="1400" b="0" strike="noStrike" spc="-1" dirty="0" err="1">
                <a:latin typeface="Times New Roman"/>
              </a:rPr>
              <a:t>a+b</a:t>
            </a:r>
            <a:r>
              <a:rPr lang="it-IT" sz="1400" b="0" strike="noStrike" spc="-1" dirty="0">
                <a:latin typeface="Times New Roman"/>
              </a:rPr>
              <a:t>) / Costi complessivi = 80.000 / 230.000 = 34,78% (2° limite non superato)</a:t>
            </a:r>
          </a:p>
          <a:p>
            <a:endParaRPr lang="it-IT" sz="1400" b="0" strike="noStrike" spc="-1" dirty="0">
              <a:latin typeface="Times New Roman"/>
            </a:endParaRPr>
          </a:p>
          <a:p>
            <a:r>
              <a:rPr lang="it-IT" sz="1800" b="0" strike="noStrike" spc="-1" dirty="0">
                <a:latin typeface="Times New Roman"/>
              </a:rPr>
              <a:t>Applicando il secondo criterio previsto dal Decreto le attività diverse sono considerate secondarie.</a:t>
            </a:r>
          </a:p>
          <a:p>
            <a:endParaRPr lang="it-IT" sz="1800" b="0" strike="noStrike" spc="-1" dirty="0">
              <a:latin typeface="Times New Roman"/>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 name="TextShape 1"/>
          <p:cNvSpPr txBox="1"/>
          <p:nvPr/>
        </p:nvSpPr>
        <p:spPr>
          <a:xfrm>
            <a:off x="900000" y="540000"/>
            <a:ext cx="7380000" cy="483840"/>
          </a:xfrm>
          <a:prstGeom prst="rect">
            <a:avLst/>
          </a:prstGeom>
          <a:noFill/>
          <a:ln w="0">
            <a:noFill/>
          </a:ln>
        </p:spPr>
        <p:txBody>
          <a:bodyPr lIns="90000" tIns="45000" rIns="90000" bIns="45000">
            <a:noAutofit/>
          </a:bodyPr>
          <a:lstStyle/>
          <a:p>
            <a:pPr algn="ctr">
              <a:tabLst>
                <a:tab pos="408240" algn="l"/>
              </a:tabLst>
            </a:pPr>
            <a:r>
              <a:rPr lang="it-IT" sz="2800" b="1" strike="noStrike" spc="-1">
                <a:latin typeface="Times New Roman"/>
              </a:rPr>
              <a:t>ESEMPIO N.2</a:t>
            </a:r>
          </a:p>
        </p:txBody>
      </p:sp>
      <p:sp>
        <p:nvSpPr>
          <p:cNvPr id="249" name="TextShape 2"/>
          <p:cNvSpPr txBox="1"/>
          <p:nvPr/>
        </p:nvSpPr>
        <p:spPr>
          <a:xfrm>
            <a:off x="900000" y="1080000"/>
            <a:ext cx="7380000" cy="4854456"/>
          </a:xfrm>
          <a:prstGeom prst="rect">
            <a:avLst/>
          </a:prstGeom>
          <a:noFill/>
          <a:ln w="0">
            <a:noFill/>
          </a:ln>
        </p:spPr>
        <p:txBody>
          <a:bodyPr lIns="90000" tIns="45000" rIns="90000" bIns="45000">
            <a:noAutofit/>
          </a:bodyPr>
          <a:lstStyle/>
          <a:p>
            <a:r>
              <a:rPr lang="it-IT" sz="1800" b="1" strike="noStrike" spc="-1" dirty="0">
                <a:latin typeface="Times New Roman"/>
              </a:rPr>
              <a:t>Esercizio N</a:t>
            </a:r>
            <a:endParaRPr lang="it-IT" sz="1800" b="0" strike="noStrike" spc="-1" dirty="0">
              <a:latin typeface="Times New Roman"/>
            </a:endParaRPr>
          </a:p>
          <a:p>
            <a:endParaRPr lang="it-IT" sz="1800" b="0" strike="noStrike" spc="-1" dirty="0">
              <a:latin typeface="Times New Roman"/>
            </a:endParaRPr>
          </a:p>
          <a:p>
            <a:r>
              <a:rPr lang="it-IT" sz="1400" b="0" strike="noStrike" spc="-1" dirty="0">
                <a:latin typeface="Times New Roman"/>
              </a:rPr>
              <a:t>Entrate complessive da bilancio: 200.000</a:t>
            </a:r>
          </a:p>
          <a:p>
            <a:endParaRPr lang="it-IT" sz="1400" b="0" strike="noStrike" spc="-1" dirty="0">
              <a:latin typeface="Times New Roman"/>
            </a:endParaRPr>
          </a:p>
          <a:p>
            <a:r>
              <a:rPr lang="it-IT" sz="1400" b="0" strike="noStrike" spc="-1" dirty="0">
                <a:latin typeface="Times New Roman"/>
              </a:rPr>
              <a:t>Costi complessivi da bilancio: 180.000</a:t>
            </a:r>
          </a:p>
          <a:p>
            <a:r>
              <a:rPr lang="it-IT" sz="1400" b="0" strike="noStrike" spc="-1" dirty="0">
                <a:latin typeface="Times New Roman"/>
              </a:rPr>
              <a:t>Costi figurativi: 20.000</a:t>
            </a:r>
          </a:p>
          <a:p>
            <a:r>
              <a:rPr lang="it-IT" sz="1400" b="0" strike="noStrike" spc="-1" dirty="0">
                <a:latin typeface="Times New Roman"/>
              </a:rPr>
              <a:t>Costi complessivi: 200.000</a:t>
            </a:r>
          </a:p>
          <a:p>
            <a:endParaRPr lang="it-IT" sz="1400" b="0" strike="noStrike" spc="-1" dirty="0">
              <a:latin typeface="Times New Roman"/>
            </a:endParaRPr>
          </a:p>
          <a:p>
            <a:r>
              <a:rPr lang="it-IT" sz="1400" b="0" strike="noStrike" spc="-1" dirty="0">
                <a:latin typeface="Times New Roman"/>
              </a:rPr>
              <a:t>Ricavi da attività diverse (a): 40.000</a:t>
            </a:r>
          </a:p>
          <a:p>
            <a:r>
              <a:rPr lang="it-IT" sz="1400" b="0" strike="noStrike" spc="-1" dirty="0">
                <a:latin typeface="Times New Roman"/>
              </a:rPr>
              <a:t>Ricavi da attività di interesse generale con rimborso superiore ai costi effettivamente sostenuti e documentati (b): 100.000</a:t>
            </a:r>
          </a:p>
          <a:p>
            <a:endParaRPr lang="it-IT" sz="1400" b="0" strike="noStrike" spc="-1" dirty="0">
              <a:latin typeface="Times New Roman"/>
            </a:endParaRPr>
          </a:p>
          <a:p>
            <a:r>
              <a:rPr lang="it-IT" sz="1400" b="1" strike="noStrike" spc="-1" dirty="0">
                <a:latin typeface="Times New Roman"/>
              </a:rPr>
              <a:t>1° criterio</a:t>
            </a:r>
            <a:endParaRPr lang="it-IT" sz="1400" b="0" strike="noStrike" spc="-1" dirty="0">
              <a:latin typeface="Times New Roman"/>
            </a:endParaRPr>
          </a:p>
          <a:p>
            <a:r>
              <a:rPr lang="it-IT" sz="1400" b="0" strike="noStrike" spc="-1" dirty="0">
                <a:latin typeface="Times New Roman"/>
              </a:rPr>
              <a:t>Ricavi (</a:t>
            </a:r>
            <a:r>
              <a:rPr lang="it-IT" sz="1400" b="0" strike="noStrike" spc="-1" dirty="0" err="1">
                <a:latin typeface="Times New Roman"/>
              </a:rPr>
              <a:t>a+b</a:t>
            </a:r>
            <a:r>
              <a:rPr lang="it-IT" sz="1400" b="0" strike="noStrike" spc="-1" dirty="0">
                <a:latin typeface="Times New Roman"/>
              </a:rPr>
              <a:t>) / Entrate complessive = 140.000 / 200.000 = 70% (1° limite superato)</a:t>
            </a:r>
          </a:p>
          <a:p>
            <a:endParaRPr lang="it-IT" sz="1400" b="0" strike="noStrike" spc="-1" dirty="0">
              <a:latin typeface="Times New Roman"/>
            </a:endParaRPr>
          </a:p>
          <a:p>
            <a:r>
              <a:rPr lang="it-IT" sz="1400" b="1" strike="noStrike" spc="-1" dirty="0">
                <a:latin typeface="Times New Roman"/>
              </a:rPr>
              <a:t>2° criterio</a:t>
            </a:r>
            <a:endParaRPr lang="it-IT" sz="1400" b="0" strike="noStrike" spc="-1" dirty="0">
              <a:latin typeface="Times New Roman"/>
            </a:endParaRPr>
          </a:p>
          <a:p>
            <a:r>
              <a:rPr lang="it-IT" sz="1400" b="0" strike="noStrike" spc="-1" dirty="0">
                <a:latin typeface="Times New Roman"/>
              </a:rPr>
              <a:t>Ricavi (</a:t>
            </a:r>
            <a:r>
              <a:rPr lang="it-IT" sz="1400" b="0" strike="noStrike" spc="-1" dirty="0" err="1">
                <a:latin typeface="Times New Roman"/>
              </a:rPr>
              <a:t>a+b</a:t>
            </a:r>
            <a:r>
              <a:rPr lang="it-IT" sz="1400" b="0" strike="noStrike" spc="-1" dirty="0">
                <a:latin typeface="Times New Roman"/>
              </a:rPr>
              <a:t>) / Costi complessivi = 140.000 / 200.000 = 70% (2° limite superato)</a:t>
            </a:r>
          </a:p>
          <a:p>
            <a:endParaRPr lang="it-IT" sz="1400" b="0" strike="noStrike" spc="-1" dirty="0">
              <a:latin typeface="Times New Roman"/>
            </a:endParaRPr>
          </a:p>
          <a:p>
            <a:pPr algn="just">
              <a:tabLst>
                <a:tab pos="408240" algn="l"/>
              </a:tabLst>
            </a:pPr>
            <a:r>
              <a:rPr lang="it-IT" sz="1800" b="0" strike="noStrike" spc="-1" dirty="0">
                <a:latin typeface="Times New Roman"/>
              </a:rPr>
              <a:t>Entrambi i limiti previsti dal Decreto sono superati. Il Consiglio direttivo decide di utilizzare il secondo criterio e procede entro 30 giorni alla segnalazione al RUNTS.</a:t>
            </a:r>
          </a:p>
          <a:p>
            <a:endParaRPr lang="it-IT" sz="1800" b="0" strike="noStrike" spc="-1" dirty="0">
              <a:latin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 name="TextShape 1"/>
          <p:cNvSpPr txBox="1"/>
          <p:nvPr/>
        </p:nvSpPr>
        <p:spPr>
          <a:xfrm>
            <a:off x="900000" y="540000"/>
            <a:ext cx="7380000" cy="483840"/>
          </a:xfrm>
          <a:prstGeom prst="rect">
            <a:avLst/>
          </a:prstGeom>
          <a:noFill/>
          <a:ln w="0">
            <a:noFill/>
          </a:ln>
        </p:spPr>
        <p:txBody>
          <a:bodyPr lIns="90000" tIns="45000" rIns="90000" bIns="45000">
            <a:noAutofit/>
          </a:bodyPr>
          <a:lstStyle/>
          <a:p>
            <a:pPr algn="ctr">
              <a:tabLst>
                <a:tab pos="408240" algn="l"/>
              </a:tabLst>
            </a:pPr>
            <a:r>
              <a:rPr lang="it-IT" sz="2800" b="1" strike="noStrike" spc="-1" dirty="0">
                <a:latin typeface="Times New Roman"/>
              </a:rPr>
              <a:t>ESEMPIO N.2</a:t>
            </a:r>
          </a:p>
        </p:txBody>
      </p:sp>
      <p:sp>
        <p:nvSpPr>
          <p:cNvPr id="251" name="TextShape 2"/>
          <p:cNvSpPr txBox="1"/>
          <p:nvPr/>
        </p:nvSpPr>
        <p:spPr>
          <a:xfrm>
            <a:off x="900000" y="1023840"/>
            <a:ext cx="7380000" cy="5178960"/>
          </a:xfrm>
          <a:prstGeom prst="rect">
            <a:avLst/>
          </a:prstGeom>
          <a:noFill/>
          <a:ln w="0">
            <a:noFill/>
          </a:ln>
        </p:spPr>
        <p:txBody>
          <a:bodyPr lIns="90000" tIns="45000" rIns="90000" bIns="45000">
            <a:noAutofit/>
          </a:bodyPr>
          <a:lstStyle/>
          <a:p>
            <a:r>
              <a:rPr lang="it-IT" sz="1800" b="1" strike="noStrike" spc="-1" dirty="0">
                <a:latin typeface="Times New Roman"/>
              </a:rPr>
              <a:t>Esercizio N+1</a:t>
            </a:r>
            <a:endParaRPr lang="it-IT" sz="1800" b="0" strike="noStrike" spc="-1" dirty="0">
              <a:latin typeface="Times New Roman"/>
            </a:endParaRPr>
          </a:p>
          <a:p>
            <a:endParaRPr lang="it-IT" sz="1800" b="0" strike="noStrike" spc="-1" dirty="0">
              <a:latin typeface="Times New Roman"/>
            </a:endParaRPr>
          </a:p>
          <a:p>
            <a:r>
              <a:rPr lang="it-IT" sz="1400" b="0" strike="noStrike" spc="-1" dirty="0">
                <a:latin typeface="Times New Roman"/>
              </a:rPr>
              <a:t>Entrate complessive da bilancio: 200.000</a:t>
            </a:r>
          </a:p>
          <a:p>
            <a:endParaRPr lang="it-IT" sz="1400" b="0" strike="noStrike" spc="-1" dirty="0">
              <a:latin typeface="Times New Roman"/>
            </a:endParaRPr>
          </a:p>
          <a:p>
            <a:r>
              <a:rPr lang="it-IT" sz="1400" b="0" strike="noStrike" spc="-1" dirty="0">
                <a:latin typeface="Times New Roman"/>
              </a:rPr>
              <a:t>Costi complessivi da bilancio: 180.000</a:t>
            </a:r>
          </a:p>
          <a:p>
            <a:r>
              <a:rPr lang="it-IT" sz="1400" b="0" strike="noStrike" spc="-1" dirty="0">
                <a:latin typeface="Times New Roman"/>
              </a:rPr>
              <a:t>Costi figurativi: 20.000</a:t>
            </a:r>
          </a:p>
          <a:p>
            <a:r>
              <a:rPr lang="it-IT" sz="1400" b="0" strike="noStrike" spc="-1" dirty="0">
                <a:latin typeface="Times New Roman"/>
              </a:rPr>
              <a:t>Costi complessivi: 200.000</a:t>
            </a:r>
          </a:p>
          <a:p>
            <a:endParaRPr lang="it-IT" sz="1400" b="0" strike="noStrike" spc="-1" dirty="0">
              <a:latin typeface="Times New Roman"/>
            </a:endParaRPr>
          </a:p>
          <a:p>
            <a:r>
              <a:rPr lang="it-IT" sz="1400" b="0" strike="noStrike" spc="-1" dirty="0">
                <a:latin typeface="Times New Roman"/>
              </a:rPr>
              <a:t>Ricavi da attività diverse (a): 20.000</a:t>
            </a:r>
          </a:p>
          <a:p>
            <a:r>
              <a:rPr lang="it-IT" sz="1400" b="0" strike="noStrike" spc="-1" dirty="0">
                <a:latin typeface="Times New Roman"/>
              </a:rPr>
              <a:t>Ricavi da attività di interesse generale con rimborso superiore ai costi effettivamente sostenuti e documentati (b): 100.000</a:t>
            </a:r>
          </a:p>
          <a:p>
            <a:endParaRPr lang="it-IT" sz="1400" b="0" strike="noStrike" spc="-1" dirty="0">
              <a:latin typeface="Times New Roman"/>
            </a:endParaRPr>
          </a:p>
          <a:p>
            <a:r>
              <a:rPr lang="it-IT" sz="1400" b="1" strike="noStrike" spc="-1" dirty="0">
                <a:latin typeface="Times New Roman"/>
              </a:rPr>
              <a:t>1° criterio</a:t>
            </a:r>
            <a:endParaRPr lang="it-IT" sz="1400" b="0" strike="noStrike" spc="-1" dirty="0">
              <a:latin typeface="Times New Roman"/>
            </a:endParaRPr>
          </a:p>
          <a:p>
            <a:r>
              <a:rPr lang="it-IT" sz="1400" b="0" strike="noStrike" spc="-1" dirty="0">
                <a:latin typeface="Times New Roman"/>
              </a:rPr>
              <a:t>Ricavi (</a:t>
            </a:r>
            <a:r>
              <a:rPr lang="it-IT" sz="1400" b="0" strike="noStrike" spc="-1" dirty="0" err="1">
                <a:latin typeface="Times New Roman"/>
              </a:rPr>
              <a:t>a+b</a:t>
            </a:r>
            <a:r>
              <a:rPr lang="it-IT" sz="1400" b="0" strike="noStrike" spc="-1" dirty="0">
                <a:latin typeface="Times New Roman"/>
              </a:rPr>
              <a:t>) / Entrate complessive = 120.000 / 200.000 = 60% (1° limite superato)</a:t>
            </a:r>
          </a:p>
          <a:p>
            <a:endParaRPr lang="it-IT" sz="1400" b="0" strike="noStrike" spc="-1" dirty="0">
              <a:latin typeface="Times New Roman"/>
            </a:endParaRPr>
          </a:p>
          <a:p>
            <a:r>
              <a:rPr lang="it-IT" sz="1400" b="1" strike="noStrike" spc="-1" dirty="0">
                <a:latin typeface="Times New Roman"/>
              </a:rPr>
              <a:t>2° criterio</a:t>
            </a:r>
            <a:endParaRPr lang="it-IT" sz="1400" b="0" strike="noStrike" spc="-1" dirty="0">
              <a:latin typeface="Times New Roman"/>
            </a:endParaRPr>
          </a:p>
          <a:p>
            <a:r>
              <a:rPr lang="it-IT" sz="1400" b="0" strike="noStrike" spc="-1" dirty="0">
                <a:latin typeface="Times New Roman"/>
              </a:rPr>
              <a:t>Ricavi (</a:t>
            </a:r>
            <a:r>
              <a:rPr lang="it-IT" sz="1400" b="0" strike="noStrike" spc="-1" dirty="0" err="1">
                <a:latin typeface="Times New Roman"/>
              </a:rPr>
              <a:t>a+b</a:t>
            </a:r>
            <a:r>
              <a:rPr lang="it-IT" sz="1400" b="0" strike="noStrike" spc="-1" dirty="0">
                <a:latin typeface="Times New Roman"/>
              </a:rPr>
              <a:t>) / Costi complessivi = 120.000 / 200.000 = 60% (2° limite non superato)</a:t>
            </a:r>
          </a:p>
          <a:p>
            <a:endParaRPr lang="it-IT" sz="1400" b="0" strike="noStrike" spc="-1" dirty="0">
              <a:latin typeface="Times New Roman"/>
            </a:endParaRPr>
          </a:p>
          <a:p>
            <a:pPr algn="just">
              <a:tabLst>
                <a:tab pos="408240" algn="l"/>
              </a:tabLst>
            </a:pPr>
            <a:r>
              <a:rPr lang="it-IT" sz="1400" b="0" strike="noStrike" spc="-1" dirty="0">
                <a:latin typeface="Times New Roman"/>
              </a:rPr>
              <a:t>Nell’esercizio N, applicando il 2° criterio, il superamento è avvenuto per 4 punti percentuali (70% contro il limite del 66%). Nell’esercizio N+1, applicando il medesimo criterio, il rapporto deve essere inferiore al limite previsto dalla norma di almeno 4 punti percentuali.</a:t>
            </a:r>
          </a:p>
          <a:p>
            <a:pPr algn="just">
              <a:tabLst>
                <a:tab pos="408240" algn="l"/>
              </a:tabLst>
            </a:pPr>
            <a:r>
              <a:rPr lang="it-IT" sz="1400" b="0" strike="noStrike" spc="-1" dirty="0">
                <a:latin typeface="Times New Roman"/>
              </a:rPr>
              <a:t>Nell’esempio proposto tale condizione è soddisfatta e, pertanto, le attività diverse sono considerate secondarie.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TextShape 1"/>
          <p:cNvSpPr txBox="1"/>
          <p:nvPr/>
        </p:nvSpPr>
        <p:spPr>
          <a:xfrm>
            <a:off x="1115640" y="404640"/>
            <a:ext cx="6781320" cy="1599840"/>
          </a:xfrm>
          <a:prstGeom prst="rect">
            <a:avLst/>
          </a:prstGeom>
          <a:noFill/>
          <a:ln w="0">
            <a:noFill/>
          </a:ln>
        </p:spPr>
        <p:txBody>
          <a:bodyPr anchor="b">
            <a:normAutofit/>
          </a:bodyPr>
          <a:lstStyle/>
          <a:p>
            <a:pPr>
              <a:lnSpc>
                <a:spcPct val="100000"/>
              </a:lnSpc>
            </a:pPr>
            <a:r>
              <a:rPr lang="it-IT" sz="3600" b="1" strike="noStrike" spc="-1">
                <a:solidFill>
                  <a:srgbClr val="262626"/>
                </a:solidFill>
                <a:latin typeface="Times New Roman"/>
              </a:rPr>
              <a:t>Normativa e prassi di riferimento</a:t>
            </a:r>
            <a:endParaRPr lang="it-IT" sz="3600" b="0" strike="noStrike" spc="-1">
              <a:solidFill>
                <a:srgbClr val="000000"/>
              </a:solidFill>
              <a:latin typeface="Times New Roman"/>
            </a:endParaRPr>
          </a:p>
        </p:txBody>
      </p:sp>
      <p:sp>
        <p:nvSpPr>
          <p:cNvPr id="184" name="TextShape 2"/>
          <p:cNvSpPr txBox="1"/>
          <p:nvPr/>
        </p:nvSpPr>
        <p:spPr>
          <a:xfrm>
            <a:off x="683640" y="2349000"/>
            <a:ext cx="7543440" cy="3885840"/>
          </a:xfrm>
          <a:prstGeom prst="rect">
            <a:avLst/>
          </a:prstGeom>
          <a:noFill/>
          <a:ln w="0">
            <a:noFill/>
          </a:ln>
        </p:spPr>
        <p:txBody>
          <a:bodyPr anchor="ctr">
            <a:noAutofit/>
          </a:bodyPr>
          <a:lstStyle/>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Artt. 13 e 48 D.lgs. 117 del 3/7/2017 (Codice del Terzo Settore – CTS)</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D.M. Lavoro e Politiche Sociali 5/3/2020</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Principi contabili Nazionali</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Chiarimenti Associazione Nazionale e Regionale CRI</a:t>
            </a:r>
          </a:p>
          <a:p>
            <a:pPr>
              <a:lnSpc>
                <a:spcPct val="100000"/>
              </a:lnSpc>
              <a:spcBef>
                <a:spcPts val="479"/>
              </a:spcBef>
            </a:pPr>
            <a:endParaRPr lang="it-IT" sz="2400" b="0" strike="noStrike" spc="-1">
              <a:solidFill>
                <a:srgbClr val="303030"/>
              </a:solidFill>
              <a:latin typeface="Times New Roman"/>
            </a:endParaRPr>
          </a:p>
        </p:txBody>
      </p:sp>
      <p:pic>
        <p:nvPicPr>
          <p:cNvPr id="185" name="Immagine 4"/>
          <p:cNvPicPr/>
          <p:nvPr/>
        </p:nvPicPr>
        <p:blipFill>
          <a:blip r:embed="rId2"/>
          <a:stretch/>
        </p:blipFill>
        <p:spPr>
          <a:xfrm>
            <a:off x="8103240" y="5742000"/>
            <a:ext cx="980280" cy="980280"/>
          </a:xfrm>
          <a:prstGeom prst="rect">
            <a:avLst/>
          </a:prstGeom>
          <a:ln w="0">
            <a:noFill/>
          </a:ln>
        </p:spPr>
      </p:pic>
      <p:sp>
        <p:nvSpPr>
          <p:cNvPr id="186"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AEFADA21-4923-4FD4-BF06-3493678C5682}" type="slidenum">
              <a:rPr lang="it-IT" sz="2400" b="0" strike="noStrike" spc="-1">
                <a:solidFill>
                  <a:srgbClr val="262626"/>
                </a:solidFill>
                <a:latin typeface="Impact"/>
              </a:rPr>
              <a:t>2</a:t>
            </a:fld>
            <a:endParaRPr lang="it-IT" sz="2400" b="0" strike="noStrike" spc="-1">
              <a:latin typeface="Times New Roman"/>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Shape 1"/>
          <p:cNvSpPr txBox="1"/>
          <p:nvPr/>
        </p:nvSpPr>
        <p:spPr>
          <a:xfrm>
            <a:off x="1043640" y="26640"/>
            <a:ext cx="6781320" cy="1052280"/>
          </a:xfrm>
          <a:prstGeom prst="rect">
            <a:avLst/>
          </a:prstGeom>
          <a:noFill/>
          <a:ln w="0">
            <a:noFill/>
          </a:ln>
        </p:spPr>
        <p:txBody>
          <a:bodyPr anchor="b">
            <a:noAutofit/>
          </a:bodyPr>
          <a:lstStyle/>
          <a:p>
            <a:pPr algn="ctr">
              <a:lnSpc>
                <a:spcPct val="100000"/>
              </a:lnSpc>
            </a:pPr>
            <a:r>
              <a:rPr lang="it-IT" sz="2800" b="1" strike="noStrike" spc="-1">
                <a:solidFill>
                  <a:srgbClr val="262626"/>
                </a:solidFill>
                <a:latin typeface="Times New Roman"/>
              </a:rPr>
              <a:t>MOD. B RENDICONTO GESTIONALE</a:t>
            </a:r>
            <a:endParaRPr lang="it-IT" sz="2800" b="0" strike="noStrike" spc="-1">
              <a:solidFill>
                <a:srgbClr val="000000"/>
              </a:solidFill>
              <a:latin typeface="Times New Roman"/>
            </a:endParaRPr>
          </a:p>
        </p:txBody>
      </p:sp>
      <p:sp>
        <p:nvSpPr>
          <p:cNvPr id="253" name="CustomShape 2"/>
          <p:cNvSpPr/>
          <p:nvPr/>
        </p:nvSpPr>
        <p:spPr>
          <a:xfrm>
            <a:off x="838800" y="4365000"/>
            <a:ext cx="7488360" cy="2029871"/>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800" b="0" strike="noStrike" spc="-1" dirty="0">
                <a:solidFill>
                  <a:srgbClr val="000000"/>
                </a:solidFill>
                <a:latin typeface="Times New Roman"/>
              </a:rPr>
              <a:t>Componenti negative/positive di reddito derivanti dallo svolgimento delle attività di raccolta fondi occasionali e non occasionali di cui all’art. 7 del decreto legislativo 2 agosto 2017 n. 117 e successive modificazioni ed integrazioni.</a:t>
            </a:r>
            <a:endParaRPr lang="it-IT" sz="1800" b="0" strike="noStrike" spc="-1" dirty="0">
              <a:latin typeface="Arial"/>
            </a:endParaRPr>
          </a:p>
          <a:p>
            <a:pPr algn="just">
              <a:lnSpc>
                <a:spcPct val="100000"/>
              </a:lnSpc>
            </a:pPr>
            <a:r>
              <a:rPr lang="it-IT" sz="1800" b="0" i="1" strike="noStrike" spc="-1" dirty="0">
                <a:solidFill>
                  <a:srgbClr val="000000"/>
                </a:solidFill>
                <a:latin typeface="Times New Roman"/>
              </a:rPr>
              <a:t>Il risultato di questa area gestionale deve risultare </a:t>
            </a:r>
            <a:r>
              <a:rPr lang="it-IT" sz="1800" b="1" i="1" strike="noStrike" spc="-1" dirty="0">
                <a:solidFill>
                  <a:srgbClr val="000000"/>
                </a:solidFill>
                <a:latin typeface="Times New Roman"/>
              </a:rPr>
              <a:t>positivo</a:t>
            </a:r>
            <a:r>
              <a:rPr lang="it-IT" sz="1800" b="0" i="1" strike="noStrike" spc="-1" dirty="0">
                <a:solidFill>
                  <a:srgbClr val="000000"/>
                </a:solidFill>
                <a:latin typeface="Times New Roman"/>
              </a:rPr>
              <a:t> e tale da garantire un adeguato finanziamento all’attività istituzionale.</a:t>
            </a:r>
            <a:endParaRPr lang="it-IT" sz="1800" b="0" strike="noStrike" spc="-1" dirty="0">
              <a:latin typeface="Arial"/>
            </a:endParaRPr>
          </a:p>
          <a:p>
            <a:pPr algn="just">
              <a:lnSpc>
                <a:spcPct val="100000"/>
              </a:lnSpc>
            </a:pPr>
            <a:endParaRPr lang="it-IT" sz="1800" b="0" strike="noStrike" spc="-1" dirty="0">
              <a:latin typeface="Arial"/>
            </a:endParaRPr>
          </a:p>
        </p:txBody>
      </p:sp>
      <p:sp>
        <p:nvSpPr>
          <p:cNvPr id="254" name="CustomShape 3"/>
          <p:cNvSpPr/>
          <p:nvPr/>
        </p:nvSpPr>
        <p:spPr>
          <a:xfrm>
            <a:off x="3198600" y="1126440"/>
            <a:ext cx="334044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a:solidFill>
                  <a:srgbClr val="000000"/>
                </a:solidFill>
                <a:latin typeface="Times New Roman"/>
              </a:rPr>
              <a:t>C) Raccolta fondi</a:t>
            </a:r>
            <a:endParaRPr lang="it-IT" sz="1800" b="0" strike="noStrike" spc="-1">
              <a:latin typeface="Arial"/>
            </a:endParaRPr>
          </a:p>
          <a:p>
            <a:pPr>
              <a:lnSpc>
                <a:spcPct val="100000"/>
              </a:lnSpc>
            </a:pPr>
            <a:endParaRPr lang="it-IT" sz="1800" b="0" strike="noStrike" spc="-1">
              <a:latin typeface="Arial"/>
            </a:endParaRPr>
          </a:p>
        </p:txBody>
      </p:sp>
      <p:pic>
        <p:nvPicPr>
          <p:cNvPr id="255" name="Picture 2"/>
          <p:cNvPicPr/>
          <p:nvPr/>
        </p:nvPicPr>
        <p:blipFill>
          <a:blip r:embed="rId2"/>
          <a:stretch/>
        </p:blipFill>
        <p:spPr>
          <a:xfrm>
            <a:off x="1458360" y="1772640"/>
            <a:ext cx="6249600" cy="2400120"/>
          </a:xfrm>
          <a:prstGeom prst="rect">
            <a:avLst/>
          </a:prstGeom>
          <a:ln w="9525">
            <a:solidFill>
              <a:schemeClr val="tx1"/>
            </a:solidFill>
            <a:miter/>
          </a:ln>
        </p:spPr>
      </p:pic>
      <p:pic>
        <p:nvPicPr>
          <p:cNvPr id="256" name="Immagine 6"/>
          <p:cNvPicPr/>
          <p:nvPr/>
        </p:nvPicPr>
        <p:blipFill>
          <a:blip r:embed="rId3"/>
          <a:stretch/>
        </p:blipFill>
        <p:spPr>
          <a:xfrm>
            <a:off x="8103240" y="5742000"/>
            <a:ext cx="980280" cy="980280"/>
          </a:xfrm>
          <a:prstGeom prst="rect">
            <a:avLst/>
          </a:prstGeom>
          <a:ln w="0">
            <a:noFill/>
          </a:ln>
        </p:spPr>
      </p:pic>
      <p:sp>
        <p:nvSpPr>
          <p:cNvPr id="257" name="TextShape 4"/>
          <p:cNvSpPr txBox="1"/>
          <p:nvPr/>
        </p:nvSpPr>
        <p:spPr>
          <a:xfrm>
            <a:off x="7620120" y="5687640"/>
            <a:ext cx="761760" cy="364680"/>
          </a:xfrm>
          <a:prstGeom prst="rect">
            <a:avLst/>
          </a:prstGeom>
          <a:noFill/>
          <a:ln w="0">
            <a:noFill/>
          </a:ln>
        </p:spPr>
        <p:txBody>
          <a:bodyPr anchor="ctr">
            <a:noAutofit/>
          </a:bodyPr>
          <a:lstStyle/>
          <a:p>
            <a:pPr algn="r">
              <a:lnSpc>
                <a:spcPct val="100000"/>
              </a:lnSpc>
            </a:pPr>
            <a:fld id="{791DDF4D-2BBF-41E4-9BBA-1A9694F764E7}" type="slidenum">
              <a:rPr lang="it-IT" sz="2400" b="0" strike="noStrike" spc="-1">
                <a:solidFill>
                  <a:srgbClr val="262626"/>
                </a:solidFill>
                <a:latin typeface="Impact"/>
              </a:rPr>
              <a:t>20</a:t>
            </a:fld>
            <a:endParaRPr lang="it-IT" sz="2400" b="0" strike="noStrike" spc="-1">
              <a:latin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 name="TextShape 1"/>
          <p:cNvSpPr txBox="1"/>
          <p:nvPr/>
        </p:nvSpPr>
        <p:spPr>
          <a:xfrm>
            <a:off x="971640" y="0"/>
            <a:ext cx="6781320" cy="1052280"/>
          </a:xfrm>
          <a:prstGeom prst="rect">
            <a:avLst/>
          </a:prstGeom>
          <a:noFill/>
          <a:ln w="0">
            <a:noFill/>
          </a:ln>
        </p:spPr>
        <p:txBody>
          <a:bodyPr anchor="b">
            <a:noAutofit/>
          </a:bodyPr>
          <a:lstStyle/>
          <a:p>
            <a:pPr algn="ctr">
              <a:lnSpc>
                <a:spcPct val="100000"/>
              </a:lnSpc>
            </a:pPr>
            <a:r>
              <a:rPr lang="it-IT" sz="2800" b="1" strike="noStrike" spc="-1">
                <a:solidFill>
                  <a:srgbClr val="262626"/>
                </a:solidFill>
                <a:latin typeface="Times New Roman"/>
              </a:rPr>
              <a:t>MOD. B RENDICONTO GESTIONALE</a:t>
            </a:r>
            <a:endParaRPr lang="it-IT" sz="2800" b="0" strike="noStrike" spc="-1">
              <a:solidFill>
                <a:srgbClr val="000000"/>
              </a:solidFill>
              <a:latin typeface="Times New Roman"/>
            </a:endParaRPr>
          </a:p>
        </p:txBody>
      </p:sp>
      <p:sp>
        <p:nvSpPr>
          <p:cNvPr id="259" name="CustomShape 2"/>
          <p:cNvSpPr/>
          <p:nvPr/>
        </p:nvSpPr>
        <p:spPr>
          <a:xfrm>
            <a:off x="852480" y="4045680"/>
            <a:ext cx="7679520" cy="25592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800" b="0" strike="noStrike" spc="-1" dirty="0">
                <a:solidFill>
                  <a:srgbClr val="000000"/>
                </a:solidFill>
                <a:latin typeface="Times New Roman"/>
              </a:rPr>
              <a:t>Componenti negative/positive di reddito derivanti da operazioni aventi natura di raccolta finanziaria/generazione di profitti di natura finanziaria e di matrice patrimoniale, primariamente connessa alla gestione del patrimonio immobiliare, laddove tale attività non sia attività di interesse generale ai sensi dell’art. 5 del decreto legislativo 2 agosto 2017, n.117 e successive modificazioni ed integrazioni. Laddove si tratti invece di attività di interesse generale, i componenti di reddito sono imputabili nell’area A del rendiconto gestionale.</a:t>
            </a:r>
            <a:endParaRPr lang="it-IT" sz="1800" b="0" strike="noStrike" spc="-1" dirty="0">
              <a:latin typeface="Arial"/>
            </a:endParaRPr>
          </a:p>
          <a:p>
            <a:pPr>
              <a:lnSpc>
                <a:spcPct val="100000"/>
              </a:lnSpc>
            </a:pPr>
            <a:r>
              <a:rPr lang="it-IT" sz="1800" b="0" strike="noStrike" spc="-1" dirty="0">
                <a:solidFill>
                  <a:srgbClr val="000000"/>
                </a:solidFill>
                <a:latin typeface="Times New Roman"/>
              </a:rPr>
              <a:t> </a:t>
            </a:r>
            <a:endParaRPr lang="it-IT" sz="1800" b="0" strike="noStrike" spc="-1" dirty="0">
              <a:latin typeface="Arial"/>
            </a:endParaRPr>
          </a:p>
          <a:p>
            <a:pPr algn="just">
              <a:lnSpc>
                <a:spcPct val="100000"/>
              </a:lnSpc>
            </a:pPr>
            <a:endParaRPr lang="it-IT" sz="1800" b="0" strike="noStrike" spc="-1" dirty="0">
              <a:latin typeface="Arial"/>
            </a:endParaRPr>
          </a:p>
        </p:txBody>
      </p:sp>
      <p:sp>
        <p:nvSpPr>
          <p:cNvPr id="260" name="CustomShape 3"/>
          <p:cNvSpPr/>
          <p:nvPr/>
        </p:nvSpPr>
        <p:spPr>
          <a:xfrm>
            <a:off x="2627640" y="1126440"/>
            <a:ext cx="39114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a:solidFill>
                  <a:srgbClr val="000000"/>
                </a:solidFill>
                <a:latin typeface="Times New Roman"/>
              </a:rPr>
              <a:t>D) attività finanziarie e patrimoniali</a:t>
            </a:r>
            <a:endParaRPr lang="it-IT" sz="1800" b="0" strike="noStrike" spc="-1">
              <a:latin typeface="Arial"/>
            </a:endParaRPr>
          </a:p>
          <a:p>
            <a:pPr>
              <a:lnSpc>
                <a:spcPct val="100000"/>
              </a:lnSpc>
            </a:pPr>
            <a:endParaRPr lang="it-IT" sz="1800" b="0" strike="noStrike" spc="-1">
              <a:latin typeface="Arial"/>
            </a:endParaRPr>
          </a:p>
        </p:txBody>
      </p:sp>
      <p:pic>
        <p:nvPicPr>
          <p:cNvPr id="261" name="Picture 2"/>
          <p:cNvPicPr/>
          <p:nvPr/>
        </p:nvPicPr>
        <p:blipFill>
          <a:blip r:embed="rId2"/>
          <a:stretch/>
        </p:blipFill>
        <p:spPr>
          <a:xfrm>
            <a:off x="1458720" y="1772640"/>
            <a:ext cx="6249600" cy="2250720"/>
          </a:xfrm>
          <a:prstGeom prst="rect">
            <a:avLst/>
          </a:prstGeom>
          <a:ln w="9525">
            <a:solidFill>
              <a:schemeClr val="tx1"/>
            </a:solidFill>
            <a:miter/>
          </a:ln>
        </p:spPr>
      </p:pic>
      <p:pic>
        <p:nvPicPr>
          <p:cNvPr id="262" name="Immagine 6"/>
          <p:cNvPicPr/>
          <p:nvPr/>
        </p:nvPicPr>
        <p:blipFill>
          <a:blip r:embed="rId3"/>
          <a:stretch/>
        </p:blipFill>
        <p:spPr>
          <a:xfrm>
            <a:off x="8103240" y="5742000"/>
            <a:ext cx="980280" cy="980280"/>
          </a:xfrm>
          <a:prstGeom prst="rect">
            <a:avLst/>
          </a:prstGeom>
          <a:ln w="0">
            <a:noFill/>
          </a:ln>
        </p:spPr>
      </p:pic>
      <p:sp>
        <p:nvSpPr>
          <p:cNvPr id="263" name="TextShape 4"/>
          <p:cNvSpPr txBox="1"/>
          <p:nvPr/>
        </p:nvSpPr>
        <p:spPr>
          <a:xfrm>
            <a:off x="7620120" y="5687640"/>
            <a:ext cx="761760" cy="364680"/>
          </a:xfrm>
          <a:prstGeom prst="rect">
            <a:avLst/>
          </a:prstGeom>
          <a:noFill/>
          <a:ln w="0">
            <a:noFill/>
          </a:ln>
        </p:spPr>
        <p:txBody>
          <a:bodyPr anchor="ctr">
            <a:noAutofit/>
          </a:bodyPr>
          <a:lstStyle/>
          <a:p>
            <a:pPr algn="r">
              <a:lnSpc>
                <a:spcPct val="100000"/>
              </a:lnSpc>
            </a:pPr>
            <a:fld id="{BB071BE1-F28A-40AA-8E03-88726C81CD63}" type="slidenum">
              <a:rPr lang="it-IT" sz="2400" b="0" strike="noStrike" spc="-1">
                <a:solidFill>
                  <a:srgbClr val="262626"/>
                </a:solidFill>
                <a:latin typeface="Impact"/>
              </a:rPr>
              <a:t>21</a:t>
            </a:fld>
            <a:endParaRPr lang="it-IT" sz="2400" b="0" strike="noStrike" spc="-1">
              <a:latin typeface="Times New Roman"/>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TextShape 1"/>
          <p:cNvSpPr txBox="1"/>
          <p:nvPr/>
        </p:nvSpPr>
        <p:spPr>
          <a:xfrm>
            <a:off x="1043640" y="21240"/>
            <a:ext cx="6781320" cy="1052280"/>
          </a:xfrm>
          <a:prstGeom prst="rect">
            <a:avLst/>
          </a:prstGeom>
          <a:noFill/>
          <a:ln w="0">
            <a:noFill/>
          </a:ln>
        </p:spPr>
        <p:txBody>
          <a:bodyPr anchor="b">
            <a:noAutofit/>
          </a:bodyPr>
          <a:lstStyle/>
          <a:p>
            <a:pPr algn="ctr">
              <a:lnSpc>
                <a:spcPct val="100000"/>
              </a:lnSpc>
            </a:pPr>
            <a:r>
              <a:rPr lang="it-IT" sz="2800" b="1" strike="noStrike" spc="-1">
                <a:solidFill>
                  <a:srgbClr val="262626"/>
                </a:solidFill>
                <a:latin typeface="Times New Roman"/>
              </a:rPr>
              <a:t>MOD. B RENDICONTO GESTIONALE</a:t>
            </a:r>
            <a:endParaRPr lang="it-IT" sz="2800" b="0" strike="noStrike" spc="-1">
              <a:solidFill>
                <a:srgbClr val="000000"/>
              </a:solidFill>
              <a:latin typeface="Times New Roman"/>
            </a:endParaRPr>
          </a:p>
        </p:txBody>
      </p:sp>
      <p:sp>
        <p:nvSpPr>
          <p:cNvPr id="265" name="CustomShape 2"/>
          <p:cNvSpPr/>
          <p:nvPr/>
        </p:nvSpPr>
        <p:spPr>
          <a:xfrm>
            <a:off x="2555640" y="1141200"/>
            <a:ext cx="3911400" cy="63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1" strike="noStrike" spc="-1">
                <a:solidFill>
                  <a:srgbClr val="000000"/>
                </a:solidFill>
                <a:latin typeface="Times New Roman"/>
              </a:rPr>
              <a:t>E) Attività di supporto generale</a:t>
            </a:r>
            <a:endParaRPr lang="it-IT" sz="1800" b="0" strike="noStrike" spc="-1">
              <a:latin typeface="Arial"/>
            </a:endParaRPr>
          </a:p>
          <a:p>
            <a:pPr>
              <a:lnSpc>
                <a:spcPct val="100000"/>
              </a:lnSpc>
            </a:pPr>
            <a:endParaRPr lang="it-IT" sz="1800" b="0" strike="noStrike" spc="-1">
              <a:latin typeface="Arial"/>
            </a:endParaRPr>
          </a:p>
        </p:txBody>
      </p:sp>
      <p:pic>
        <p:nvPicPr>
          <p:cNvPr id="266" name="Picture 2"/>
          <p:cNvPicPr/>
          <p:nvPr/>
        </p:nvPicPr>
        <p:blipFill>
          <a:blip r:embed="rId2"/>
          <a:stretch/>
        </p:blipFill>
        <p:spPr>
          <a:xfrm>
            <a:off x="323640" y="1787760"/>
            <a:ext cx="5688360" cy="3068640"/>
          </a:xfrm>
          <a:prstGeom prst="rect">
            <a:avLst/>
          </a:prstGeom>
          <a:ln w="9525">
            <a:solidFill>
              <a:schemeClr val="tx1"/>
            </a:solidFill>
            <a:miter/>
          </a:ln>
        </p:spPr>
      </p:pic>
      <p:sp>
        <p:nvSpPr>
          <p:cNvPr id="267" name="CustomShape 3"/>
          <p:cNvSpPr/>
          <p:nvPr/>
        </p:nvSpPr>
        <p:spPr>
          <a:xfrm>
            <a:off x="6053040" y="1787760"/>
            <a:ext cx="3024000" cy="3559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600" b="0" strike="noStrike" spc="-1">
                <a:solidFill>
                  <a:srgbClr val="000000"/>
                </a:solidFill>
                <a:latin typeface="Times New Roman"/>
              </a:rPr>
              <a:t>In normativa non risulta presente alcuna definizione esplicita. Si ritiene che rientrino in quest’area “le attività di supporto generale, attività di direzione e di conduzione dell’azienda necessarie all’esistenza delle condizioni organizzative di base”.</a:t>
            </a:r>
            <a:endParaRPr lang="it-IT" sz="1600" b="0" strike="noStrike" spc="-1">
              <a:latin typeface="Arial"/>
            </a:endParaRPr>
          </a:p>
          <a:p>
            <a:pPr algn="just">
              <a:lnSpc>
                <a:spcPct val="100000"/>
              </a:lnSpc>
            </a:pPr>
            <a:r>
              <a:rPr lang="it-IT" sz="1600" b="0" strike="noStrike" spc="-1">
                <a:solidFill>
                  <a:srgbClr val="000000"/>
                </a:solidFill>
                <a:latin typeface="Times New Roman"/>
              </a:rPr>
              <a:t>Si può anche ritenere che in essa rientrino tutte le operazioni non pertinenti alle altre Aree definite dal DM.</a:t>
            </a:r>
            <a:endParaRPr lang="it-IT" sz="1600" b="0" strike="noStrike" spc="-1">
              <a:latin typeface="Arial"/>
            </a:endParaRPr>
          </a:p>
          <a:p>
            <a:pPr algn="just">
              <a:lnSpc>
                <a:spcPct val="100000"/>
              </a:lnSpc>
            </a:pPr>
            <a:r>
              <a:rPr lang="it-IT" sz="1800" b="0" strike="noStrike" spc="-1">
                <a:solidFill>
                  <a:srgbClr val="000000"/>
                </a:solidFill>
                <a:latin typeface="Times New Roman"/>
              </a:rPr>
              <a:t> </a:t>
            </a:r>
            <a:endParaRPr lang="it-IT" sz="1800" b="0" strike="noStrike" spc="-1">
              <a:latin typeface="Arial"/>
            </a:endParaRPr>
          </a:p>
          <a:p>
            <a:pPr>
              <a:lnSpc>
                <a:spcPct val="100000"/>
              </a:lnSpc>
            </a:pPr>
            <a:endParaRPr lang="it-IT" sz="1800" b="0" strike="noStrike" spc="-1">
              <a:latin typeface="Arial"/>
            </a:endParaRPr>
          </a:p>
        </p:txBody>
      </p:sp>
      <p:sp>
        <p:nvSpPr>
          <p:cNvPr id="268" name="CustomShape 4"/>
          <p:cNvSpPr/>
          <p:nvPr/>
        </p:nvSpPr>
        <p:spPr>
          <a:xfrm>
            <a:off x="323640" y="4856760"/>
            <a:ext cx="5112360" cy="16124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600" b="0" strike="noStrike" spc="-1">
                <a:solidFill>
                  <a:srgbClr val="000000"/>
                </a:solidFill>
                <a:latin typeface="Times New Roman"/>
              </a:rPr>
              <a:t>In questa che è la sezione conclusiva del Rendiconto Gestionale vanno indicate le IMPOSTE riferite all’esercizio finanziario nell’apposito rigo previsto nella parte finale della tabella.</a:t>
            </a:r>
            <a:endParaRPr lang="it-IT" sz="1600" b="0" strike="noStrike" spc="-1">
              <a:latin typeface="Arial"/>
            </a:endParaRPr>
          </a:p>
          <a:p>
            <a:pPr>
              <a:lnSpc>
                <a:spcPct val="100000"/>
              </a:lnSpc>
            </a:pPr>
            <a:r>
              <a:rPr lang="it-IT" sz="1800" b="1" strike="noStrike" spc="-1">
                <a:solidFill>
                  <a:srgbClr val="000000"/>
                </a:solidFill>
                <a:latin typeface="Times New Roman"/>
              </a:rPr>
              <a:t> </a:t>
            </a:r>
            <a:endParaRPr lang="it-IT" sz="1800" b="0" strike="noStrike" spc="-1">
              <a:latin typeface="Arial"/>
            </a:endParaRPr>
          </a:p>
          <a:p>
            <a:pPr>
              <a:lnSpc>
                <a:spcPct val="100000"/>
              </a:lnSpc>
            </a:pPr>
            <a:endParaRPr lang="it-IT" sz="1800" b="0" strike="noStrike" spc="-1">
              <a:latin typeface="Arial"/>
            </a:endParaRPr>
          </a:p>
        </p:txBody>
      </p:sp>
      <p:pic>
        <p:nvPicPr>
          <p:cNvPr id="269" name="Immagine 6"/>
          <p:cNvPicPr/>
          <p:nvPr/>
        </p:nvPicPr>
        <p:blipFill>
          <a:blip r:embed="rId3"/>
          <a:stretch/>
        </p:blipFill>
        <p:spPr>
          <a:xfrm>
            <a:off x="8103240" y="5742000"/>
            <a:ext cx="980280" cy="980280"/>
          </a:xfrm>
          <a:prstGeom prst="rect">
            <a:avLst/>
          </a:prstGeom>
          <a:ln w="0">
            <a:noFill/>
          </a:ln>
        </p:spPr>
      </p:pic>
      <p:sp>
        <p:nvSpPr>
          <p:cNvPr id="270" name="TextShape 5"/>
          <p:cNvSpPr txBox="1"/>
          <p:nvPr/>
        </p:nvSpPr>
        <p:spPr>
          <a:xfrm>
            <a:off x="7620120" y="5687640"/>
            <a:ext cx="761760" cy="364680"/>
          </a:xfrm>
          <a:prstGeom prst="rect">
            <a:avLst/>
          </a:prstGeom>
          <a:noFill/>
          <a:ln w="0">
            <a:noFill/>
          </a:ln>
        </p:spPr>
        <p:txBody>
          <a:bodyPr anchor="ctr">
            <a:noAutofit/>
          </a:bodyPr>
          <a:lstStyle/>
          <a:p>
            <a:pPr algn="r">
              <a:lnSpc>
                <a:spcPct val="100000"/>
              </a:lnSpc>
            </a:pPr>
            <a:fld id="{5D0987D5-82F7-495A-BC49-D3F789D83F98}" type="slidenum">
              <a:rPr lang="it-IT" sz="2400" b="0" strike="noStrike" spc="-1">
                <a:solidFill>
                  <a:srgbClr val="262626"/>
                </a:solidFill>
                <a:latin typeface="Impact"/>
              </a:rPr>
              <a:t>22</a:t>
            </a:fld>
            <a:endParaRPr lang="it-IT" sz="2400" b="0" strike="noStrike" spc="-1">
              <a:latin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 name="TextShape 1"/>
          <p:cNvSpPr txBox="1"/>
          <p:nvPr/>
        </p:nvSpPr>
        <p:spPr>
          <a:xfrm>
            <a:off x="779760" y="244800"/>
            <a:ext cx="6781320" cy="1599840"/>
          </a:xfrm>
          <a:prstGeom prst="rect">
            <a:avLst/>
          </a:prstGeom>
          <a:noFill/>
          <a:ln w="0">
            <a:noFill/>
          </a:ln>
        </p:spPr>
        <p:txBody>
          <a:bodyPr anchor="b">
            <a:normAutofit/>
          </a:bodyPr>
          <a:lstStyle/>
          <a:p>
            <a:pPr>
              <a:lnSpc>
                <a:spcPct val="100000"/>
              </a:lnSpc>
            </a:pPr>
            <a:r>
              <a:rPr lang="it-IT" sz="3600" b="1" strike="noStrike" spc="-1">
                <a:solidFill>
                  <a:srgbClr val="262626"/>
                </a:solidFill>
                <a:latin typeface="Times New Roman"/>
              </a:rPr>
              <a:t>Costi e proventi figurativi</a:t>
            </a:r>
            <a:br/>
            <a:endParaRPr lang="it-IT" sz="3600" b="0" strike="noStrike" spc="-1">
              <a:solidFill>
                <a:srgbClr val="000000"/>
              </a:solidFill>
              <a:latin typeface="Times New Roman"/>
            </a:endParaRPr>
          </a:p>
        </p:txBody>
      </p:sp>
      <p:sp>
        <p:nvSpPr>
          <p:cNvPr id="272" name="TextShape 2"/>
          <p:cNvSpPr txBox="1"/>
          <p:nvPr/>
        </p:nvSpPr>
        <p:spPr>
          <a:xfrm>
            <a:off x="539640" y="3141000"/>
            <a:ext cx="8064360" cy="3500640"/>
          </a:xfrm>
          <a:prstGeom prst="rect">
            <a:avLst/>
          </a:prstGeom>
          <a:noFill/>
          <a:ln w="0">
            <a:noFill/>
          </a:ln>
        </p:spPr>
        <p:txBody>
          <a:bodyPr anchor="ctr">
            <a:normAutofit/>
          </a:bodyPr>
          <a:lstStyle/>
          <a:p>
            <a:pPr algn="just">
              <a:lnSpc>
                <a:spcPct val="100000"/>
              </a:lnSpc>
              <a:spcBef>
                <a:spcPts val="360"/>
              </a:spcBef>
              <a:tabLst>
                <a:tab pos="0" algn="l"/>
              </a:tabLst>
            </a:pPr>
            <a:r>
              <a:rPr lang="it-IT" sz="1800" b="1" strike="noStrike" spc="-1">
                <a:solidFill>
                  <a:srgbClr val="303030"/>
                </a:solidFill>
                <a:latin typeface="Times New Roman"/>
              </a:rPr>
              <a:t>Costi e proventi figurativi dei volontari iscritti nel registro dei volontari – prospetto FACOLTATIVO</a:t>
            </a:r>
            <a:endParaRPr lang="it-IT" sz="1800" b="0" strike="noStrike" spc="-1">
              <a:solidFill>
                <a:srgbClr val="303030"/>
              </a:solidFill>
              <a:latin typeface="Times New Roman"/>
            </a:endParaRPr>
          </a:p>
          <a:p>
            <a:pPr algn="just">
              <a:lnSpc>
                <a:spcPct val="100000"/>
              </a:lnSpc>
              <a:spcBef>
                <a:spcPts val="360"/>
              </a:spcBef>
              <a:tabLst>
                <a:tab pos="0" algn="l"/>
              </a:tabLst>
            </a:pPr>
            <a:r>
              <a:rPr lang="it-IT" sz="1800" b="0" strike="noStrike" spc="-1">
                <a:solidFill>
                  <a:srgbClr val="303030"/>
                </a:solidFill>
                <a:latin typeface="Times New Roman"/>
              </a:rPr>
              <a:t>Valore determinato sulla base del costo medio orario di un lavoratore paritetico della stessa Associazione e di enti similari (necessità per l’ente di avere un </a:t>
            </a:r>
            <a:r>
              <a:rPr lang="it-IT" sz="1800" b="1" strike="noStrike" spc="-1">
                <a:solidFill>
                  <a:srgbClr val="303030"/>
                </a:solidFill>
                <a:latin typeface="Times New Roman"/>
              </a:rPr>
              <a:t>sistema di rilevazione affidabile</a:t>
            </a:r>
            <a:r>
              <a:rPr lang="it-IT" sz="1800" b="0" strike="noStrike" spc="-1">
                <a:solidFill>
                  <a:srgbClr val="303030"/>
                </a:solidFill>
                <a:latin typeface="Times New Roman"/>
              </a:rPr>
              <a:t> delle ore impiegate dai volontari). Importante la compilazione per il corretto computo dei costi complessivi ai fini della valutazione del rapporto tra attività di interesse generale ed attività diverse. Se si compila tale sezione è obbligatoria la redazione del relativo prospetto del </a:t>
            </a:r>
            <a:r>
              <a:rPr lang="it-IT" sz="1800" b="1" strike="noStrike" spc="-1">
                <a:solidFill>
                  <a:srgbClr val="303030"/>
                </a:solidFill>
                <a:latin typeface="Times New Roman"/>
              </a:rPr>
              <a:t>punto 22) della Relazione di Missione</a:t>
            </a:r>
            <a:r>
              <a:rPr lang="it-IT" sz="1800" b="0" strike="noStrike" spc="-1">
                <a:solidFill>
                  <a:srgbClr val="303030"/>
                </a:solidFill>
                <a:latin typeface="Times New Roman"/>
              </a:rPr>
              <a:t>.  </a:t>
            </a:r>
            <a:r>
              <a:rPr lang="it-IT" sz="1800" b="1" strike="noStrike" spc="-1">
                <a:solidFill>
                  <a:srgbClr val="303030"/>
                </a:solidFill>
                <a:latin typeface="Times New Roman"/>
              </a:rPr>
              <a:t> </a:t>
            </a:r>
            <a:endParaRPr lang="it-IT" sz="1800" b="0" strike="noStrike" spc="-1">
              <a:solidFill>
                <a:srgbClr val="303030"/>
              </a:solidFill>
              <a:latin typeface="Times New Roman"/>
            </a:endParaRPr>
          </a:p>
          <a:p>
            <a:pPr>
              <a:lnSpc>
                <a:spcPct val="100000"/>
              </a:lnSpc>
              <a:spcBef>
                <a:spcPts val="479"/>
              </a:spcBef>
              <a:tabLst>
                <a:tab pos="0" algn="l"/>
              </a:tabLst>
            </a:pPr>
            <a:endParaRPr lang="it-IT" sz="1800" b="0" strike="noStrike" spc="-1">
              <a:solidFill>
                <a:srgbClr val="303030"/>
              </a:solidFill>
              <a:latin typeface="Times New Roman"/>
            </a:endParaRPr>
          </a:p>
        </p:txBody>
      </p:sp>
      <p:pic>
        <p:nvPicPr>
          <p:cNvPr id="273" name="Picture 3"/>
          <p:cNvPicPr/>
          <p:nvPr/>
        </p:nvPicPr>
        <p:blipFill>
          <a:blip r:embed="rId2"/>
          <a:stretch/>
        </p:blipFill>
        <p:spPr>
          <a:xfrm>
            <a:off x="1331640" y="1845000"/>
            <a:ext cx="6249600" cy="1131480"/>
          </a:xfrm>
          <a:prstGeom prst="rect">
            <a:avLst/>
          </a:prstGeom>
          <a:ln w="9525">
            <a:solidFill>
              <a:schemeClr val="tx1"/>
            </a:solidFill>
            <a:miter/>
          </a:ln>
        </p:spPr>
      </p:pic>
      <p:pic>
        <p:nvPicPr>
          <p:cNvPr id="274" name="Immagine 4"/>
          <p:cNvPicPr/>
          <p:nvPr/>
        </p:nvPicPr>
        <p:blipFill>
          <a:blip r:embed="rId3"/>
          <a:stretch/>
        </p:blipFill>
        <p:spPr>
          <a:xfrm>
            <a:off x="8103240" y="5742000"/>
            <a:ext cx="980280" cy="980280"/>
          </a:xfrm>
          <a:prstGeom prst="rect">
            <a:avLst/>
          </a:prstGeom>
          <a:ln w="0">
            <a:noFill/>
          </a:ln>
        </p:spPr>
      </p:pic>
      <p:sp>
        <p:nvSpPr>
          <p:cNvPr id="275"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FC73C413-685A-42A7-901C-8287D262ECC3}" type="slidenum">
              <a:rPr lang="it-IT" sz="2400" b="0" strike="noStrike" spc="-1">
                <a:solidFill>
                  <a:srgbClr val="262626"/>
                </a:solidFill>
                <a:latin typeface="Impact"/>
              </a:rPr>
              <a:t>23</a:t>
            </a:fld>
            <a:endParaRPr lang="it-IT" sz="2400" b="0" strike="noStrike" spc="-1">
              <a:latin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 name="TextShape 1"/>
          <p:cNvSpPr txBox="1"/>
          <p:nvPr/>
        </p:nvSpPr>
        <p:spPr>
          <a:xfrm>
            <a:off x="755640" y="-531360"/>
            <a:ext cx="6781320" cy="1599840"/>
          </a:xfrm>
          <a:prstGeom prst="rect">
            <a:avLst/>
          </a:prstGeom>
          <a:noFill/>
          <a:ln w="0">
            <a:noFill/>
          </a:ln>
        </p:spPr>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solidFill>
                <a:srgbClr val="000000"/>
              </a:solidFill>
              <a:latin typeface="Times New Roman"/>
            </a:endParaRPr>
          </a:p>
        </p:txBody>
      </p:sp>
      <p:sp>
        <p:nvSpPr>
          <p:cNvPr id="277" name="CustomShape 2"/>
          <p:cNvSpPr/>
          <p:nvPr/>
        </p:nvSpPr>
        <p:spPr>
          <a:xfrm>
            <a:off x="755640" y="961920"/>
            <a:ext cx="4896360" cy="3646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it-IT" sz="1800" b="0" strike="noStrike" spc="-1">
                <a:solidFill>
                  <a:srgbClr val="000000"/>
                </a:solidFill>
                <a:latin typeface="Times New Roman"/>
              </a:rPr>
              <a:t> La relazione </a:t>
            </a:r>
            <a:r>
              <a:rPr lang="it-IT" sz="1800" b="1" strike="noStrike" spc="-1">
                <a:solidFill>
                  <a:srgbClr val="000000"/>
                </a:solidFill>
                <a:latin typeface="Times New Roman"/>
              </a:rPr>
              <a:t>deve</a:t>
            </a:r>
            <a:r>
              <a:rPr lang="it-IT" sz="1800" b="0" strike="noStrike" spc="-1">
                <a:solidFill>
                  <a:srgbClr val="000000"/>
                </a:solidFill>
                <a:latin typeface="Times New Roman"/>
              </a:rPr>
              <a:t> indicare, …, e </a:t>
            </a:r>
            <a:r>
              <a:rPr lang="it-IT" sz="1800" b="1" strike="noStrike" spc="-1">
                <a:solidFill>
                  <a:srgbClr val="000000"/>
                </a:solidFill>
                <a:latin typeface="Times New Roman"/>
              </a:rPr>
              <a:t>se rilevanti </a:t>
            </a:r>
            <a:endParaRPr lang="it-IT" sz="1800" b="0" strike="noStrike" spc="-1">
              <a:latin typeface="Arial"/>
            </a:endParaRPr>
          </a:p>
        </p:txBody>
      </p:sp>
      <p:graphicFrame>
        <p:nvGraphicFramePr>
          <p:cNvPr id="278" name="Table 3"/>
          <p:cNvGraphicFramePr/>
          <p:nvPr/>
        </p:nvGraphicFramePr>
        <p:xfrm>
          <a:off x="1331640" y="1412640"/>
          <a:ext cx="6281640" cy="112782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 informazioni generali sull’ente</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la missione perseguita</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le attività di interesse generale di cui all’art. 5 richiamato nello statuto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indicazione della sezione del RUNTS in cui l’ente è iscritto e del regime fiscale applicato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sede/i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attività svolte</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79" name="Table 4"/>
          <p:cNvGraphicFramePr/>
          <p:nvPr>
            <p:extLst>
              <p:ext uri="{D42A27DB-BD31-4B8C-83A1-F6EECF244321}">
                <p14:modId xmlns:p14="http://schemas.microsoft.com/office/powerpoint/2010/main" val="2522280187"/>
              </p:ext>
            </p:extLst>
          </p:nvPr>
        </p:nvGraphicFramePr>
        <p:xfrm>
          <a:off x="1338480" y="2540464"/>
          <a:ext cx="6281640" cy="95269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875160">
                <a:tc>
                  <a:txBody>
                    <a:bodyPr/>
                    <a:lstStyle/>
                    <a:p>
                      <a:pPr algn="just">
                        <a:lnSpc>
                          <a:spcPct val="115000"/>
                        </a:lnSpc>
                      </a:pPr>
                      <a:r>
                        <a:rPr lang="it-IT" sz="1000" b="1" strike="noStrike" spc="-1">
                          <a:solidFill>
                            <a:srgbClr val="000000"/>
                          </a:solidFill>
                          <a:latin typeface="Century Gothic"/>
                          <a:ea typeface="Times New Roman"/>
                        </a:rPr>
                        <a:t>2)</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 i dati sugli associati o sui fondatori e sulle attività svolte nei loro confronti;</a:t>
                      </a:r>
                      <a:endParaRPr lang="it-IT" sz="1000" b="0" strike="noStrike" spc="-1" dirty="0">
                        <a:latin typeface="Arial"/>
                      </a:endParaRPr>
                    </a:p>
                    <a:p>
                      <a:pPr indent="-171000" algn="just">
                        <a:lnSpc>
                          <a:spcPct val="115000"/>
                        </a:lnSpc>
                        <a:buClr>
                          <a:srgbClr val="000000"/>
                        </a:buClr>
                        <a:buFont typeface="StarSymbol"/>
                        <a:buChar char="-"/>
                      </a:pPr>
                      <a:r>
                        <a:rPr lang="it-IT" sz="1000" b="1" strike="noStrike" spc="-1" dirty="0">
                          <a:solidFill>
                            <a:srgbClr val="000000"/>
                          </a:solidFill>
                          <a:latin typeface="Century Gothic"/>
                          <a:ea typeface="Times New Roman"/>
                        </a:rPr>
                        <a:t>informazioni sulla partecipazione degli associati alla vita dell’ente;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Distinguendo tra n. soci e n. volontari attivi (preferibilmente ad inizio e chiusura dell’esercizio)</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n. volontari in possesso di relative abilitazione : allegato A, DAE,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indicare in n. di assemblee tenute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80" name="Table 5"/>
          <p:cNvGraphicFramePr/>
          <p:nvPr>
            <p:extLst>
              <p:ext uri="{D42A27DB-BD31-4B8C-83A1-F6EECF244321}">
                <p14:modId xmlns:p14="http://schemas.microsoft.com/office/powerpoint/2010/main" val="1471711924"/>
              </p:ext>
            </p:extLst>
          </p:nvPr>
        </p:nvGraphicFramePr>
        <p:xfrm>
          <a:off x="1331640" y="3493155"/>
          <a:ext cx="6281640" cy="60204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525600">
                <a:tc>
                  <a:txBody>
                    <a:bodyPr/>
                    <a:lstStyle/>
                    <a:p>
                      <a:pPr algn="just">
                        <a:lnSpc>
                          <a:spcPct val="115000"/>
                        </a:lnSpc>
                      </a:pPr>
                      <a:r>
                        <a:rPr lang="it-IT" sz="1000" b="1" strike="noStrike" spc="-1">
                          <a:solidFill>
                            <a:srgbClr val="000000"/>
                          </a:solidFill>
                          <a:latin typeface="Century Gothic"/>
                          <a:ea typeface="Times New Roman"/>
                        </a:rPr>
                        <a:t>3)</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 i criteri applicati nella valutazione delle voci di bilancio, nelle rettifiche di valore e nella conversione dei valori non espressi all’origine in moneta avente corso legale nello Stato;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eventuali accorpamenti ed eliminazioni delle voci di bilancio rispetto al modello ministeriale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81" name="Table 6"/>
          <p:cNvGraphicFramePr/>
          <p:nvPr>
            <p:extLst>
              <p:ext uri="{D42A27DB-BD31-4B8C-83A1-F6EECF244321}">
                <p14:modId xmlns:p14="http://schemas.microsoft.com/office/powerpoint/2010/main" val="4148602165"/>
              </p:ext>
            </p:extLst>
          </p:nvPr>
        </p:nvGraphicFramePr>
        <p:xfrm>
          <a:off x="1331640" y="4095199"/>
          <a:ext cx="6281640" cy="206784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2067840">
                <a:tc>
                  <a:txBody>
                    <a:bodyPr/>
                    <a:lstStyle/>
                    <a:p>
                      <a:pPr>
                        <a:lnSpc>
                          <a:spcPct val="115000"/>
                        </a:lnSpc>
                      </a:pPr>
                      <a:r>
                        <a:rPr lang="it-IT" sz="1000" b="1" strike="noStrike" spc="-1">
                          <a:solidFill>
                            <a:srgbClr val="000000"/>
                          </a:solidFill>
                          <a:latin typeface="Century Gothic"/>
                          <a:ea typeface="Times New Roman"/>
                        </a:rPr>
                        <a:t>4)</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I movimenti delle immobilizzazioni, specificando per ciascuna voce: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costo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eventuali contributi</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precedenti rivalutazioni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precedenti ammortamenti e svalutazioni</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acquisizioni</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spostamenti da una ad un’altra voce</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le alienazioni avvenute nell’esercizio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le rivalutazioni (dell’esercizio)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ammortamenti e svalutazioni effettuati nell’esercizio</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il totale delle rivalutazioni riguardanti le immobilizzazioni esistenti alla chiusura dell’esercizio;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pic>
        <p:nvPicPr>
          <p:cNvPr id="282" name="Immagine 7"/>
          <p:cNvPicPr/>
          <p:nvPr/>
        </p:nvPicPr>
        <p:blipFill>
          <a:blip r:embed="rId2"/>
          <a:stretch/>
        </p:blipFill>
        <p:spPr>
          <a:xfrm>
            <a:off x="8103240" y="5742000"/>
            <a:ext cx="980280" cy="980280"/>
          </a:xfrm>
          <a:prstGeom prst="rect">
            <a:avLst/>
          </a:prstGeom>
          <a:ln w="0">
            <a:noFill/>
          </a:ln>
        </p:spPr>
      </p:pic>
      <p:sp>
        <p:nvSpPr>
          <p:cNvPr id="283" name="TextShape 7"/>
          <p:cNvSpPr txBox="1"/>
          <p:nvPr/>
        </p:nvSpPr>
        <p:spPr>
          <a:xfrm>
            <a:off x="7620120" y="5687640"/>
            <a:ext cx="761760" cy="364680"/>
          </a:xfrm>
          <a:prstGeom prst="rect">
            <a:avLst/>
          </a:prstGeom>
          <a:noFill/>
          <a:ln w="0">
            <a:noFill/>
          </a:ln>
        </p:spPr>
        <p:txBody>
          <a:bodyPr anchor="ctr">
            <a:noAutofit/>
          </a:bodyPr>
          <a:lstStyle/>
          <a:p>
            <a:pPr algn="r">
              <a:lnSpc>
                <a:spcPct val="100000"/>
              </a:lnSpc>
            </a:pPr>
            <a:fld id="{E380CD5E-2309-457C-AE27-C5ED6D997CB9}" type="slidenum">
              <a:rPr lang="it-IT" sz="2400" b="0" strike="noStrike" spc="-1">
                <a:solidFill>
                  <a:srgbClr val="262626"/>
                </a:solidFill>
                <a:latin typeface="Impact"/>
              </a:rPr>
              <a:t>24</a:t>
            </a:fld>
            <a:endParaRPr lang="it-IT" sz="2400" b="0" strike="noStrike" spc="-1">
              <a:latin typeface="Times New Roman"/>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285" name="Table 2"/>
          <p:cNvGraphicFramePr/>
          <p:nvPr/>
        </p:nvGraphicFramePr>
        <p:xfrm>
          <a:off x="1392840" y="1332000"/>
          <a:ext cx="6281640" cy="270541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2640960">
                <a:tc>
                  <a:txBody>
                    <a:bodyPr/>
                    <a:lstStyle/>
                    <a:p>
                      <a:pPr algn="just">
                        <a:lnSpc>
                          <a:spcPct val="115000"/>
                        </a:lnSpc>
                      </a:pPr>
                      <a:r>
                        <a:rPr lang="it-IT" sz="1000" b="1" strike="noStrike" spc="-1">
                          <a:solidFill>
                            <a:srgbClr val="000000"/>
                          </a:solidFill>
                          <a:latin typeface="Century Gothic"/>
                          <a:ea typeface="Times New Roman"/>
                        </a:rPr>
                        <a:t>5)</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La composizione delle voci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“costi di impianto e di ampliamento”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“costi di sviluppo”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nonché le ragioni della iscrizione ed i rispettivi criteri di ammortamento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Costi di impianti e ampliamento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Spese notarili (costituzione o modifiche statutarie)</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Consulenze iniziali</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Costi di allacciamento di servizi generali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Costi sostenuti per riadattare un capannone all’attività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Spese studi di fattibilità</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Spese per operazioni straordinarie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Costi di sviluppo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Solitamente non previsti per ODV e APS</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Riferimento : OIC 24</a:t>
                      </a:r>
                      <a:endParaRPr lang="it-IT" sz="1000" b="0" strike="noStrike" spc="-1">
                        <a:latin typeface="Arial"/>
                      </a:endParaRPr>
                    </a:p>
                    <a:p>
                      <a:pPr algn="just">
                        <a:lnSpc>
                          <a:spcPct val="115000"/>
                        </a:lnSpc>
                      </a:pP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86" name="Table 3"/>
          <p:cNvGraphicFramePr/>
          <p:nvPr>
            <p:extLst>
              <p:ext uri="{D42A27DB-BD31-4B8C-83A1-F6EECF244321}">
                <p14:modId xmlns:p14="http://schemas.microsoft.com/office/powerpoint/2010/main" val="3308759329"/>
              </p:ext>
            </p:extLst>
          </p:nvPr>
        </p:nvGraphicFramePr>
        <p:xfrm>
          <a:off x="1392840" y="4037418"/>
          <a:ext cx="6281640" cy="182911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755360">
                <a:tc>
                  <a:txBody>
                    <a:bodyPr/>
                    <a:lstStyle/>
                    <a:p>
                      <a:pPr algn="just">
                        <a:lnSpc>
                          <a:spcPct val="115000"/>
                        </a:lnSpc>
                      </a:pPr>
                      <a:r>
                        <a:rPr lang="it-IT" sz="1000" b="1" strike="noStrike" spc="-1">
                          <a:solidFill>
                            <a:srgbClr val="000000"/>
                          </a:solidFill>
                          <a:latin typeface="Century Gothic"/>
                          <a:ea typeface="Times New Roman"/>
                        </a:rPr>
                        <a:t>6)</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p>
                      <a:pPr>
                        <a:lnSpc>
                          <a:spcPct val="115000"/>
                        </a:lnSpc>
                      </a:pPr>
                      <a:r>
                        <a:rPr lang="it-IT" sz="1000" b="1" strike="noStrike" spc="-1">
                          <a:solidFill>
                            <a:srgbClr val="000000"/>
                          </a:solidFill>
                          <a:latin typeface="Century Gothic"/>
                          <a:ea typeface="Times New Roman"/>
                        </a:rPr>
                        <a: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Distintamente per ciascuna voce, l’ammontare dei crediti e dei debiti di durata residua </a:t>
                      </a:r>
                      <a:r>
                        <a:rPr lang="it-IT" sz="1000" b="1" i="1" strike="noStrike" spc="-1" dirty="0">
                          <a:solidFill>
                            <a:srgbClr val="000000"/>
                          </a:solidFill>
                          <a:latin typeface="Century Gothic"/>
                          <a:ea typeface="Times New Roman"/>
                        </a:rPr>
                        <a:t>superiore a 5 anni</a:t>
                      </a:r>
                      <a:r>
                        <a:rPr lang="it-IT" sz="1000" b="1" strike="noStrike" spc="-1" dirty="0">
                          <a:solidFill>
                            <a:srgbClr val="000000"/>
                          </a:solidFill>
                          <a:latin typeface="Century Gothic"/>
                          <a:ea typeface="Times New Roman"/>
                        </a:rPr>
                        <a:t>, e dei debiti assistiti da garanzie reali su beni sociali, con specifica indicazione della natura delle garanzie</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Crediti</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Finanziamenti attivi di durata superiore a 5 anni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Debiti assistiti da garanzie reali su beni sociali</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Mutui : ente erogatore, importo, n. rate, scadenza,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Finanziamenti specifici : importo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Garanzie (ipoteche,…)</a:t>
                      </a:r>
                      <a:endParaRPr lang="it-IT" sz="1000" b="0" strike="noStrike" spc="-1" dirty="0">
                        <a:latin typeface="Arial"/>
                      </a:endParaRPr>
                    </a:p>
                    <a:p>
                      <a:pPr algn="just">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pic>
        <p:nvPicPr>
          <p:cNvPr id="287" name="Immagine 8"/>
          <p:cNvPicPr/>
          <p:nvPr/>
        </p:nvPicPr>
        <p:blipFill>
          <a:blip r:embed="rId2"/>
          <a:stretch/>
        </p:blipFill>
        <p:spPr>
          <a:xfrm>
            <a:off x="8103240" y="5742000"/>
            <a:ext cx="980280" cy="980280"/>
          </a:xfrm>
          <a:prstGeom prst="rect">
            <a:avLst/>
          </a:prstGeom>
          <a:ln w="0">
            <a:noFill/>
          </a:ln>
        </p:spPr>
      </p:pic>
      <p:sp>
        <p:nvSpPr>
          <p:cNvPr id="288" name="TextShape 4"/>
          <p:cNvSpPr txBox="1"/>
          <p:nvPr/>
        </p:nvSpPr>
        <p:spPr>
          <a:xfrm>
            <a:off x="7620120" y="5687640"/>
            <a:ext cx="761760" cy="364680"/>
          </a:xfrm>
          <a:prstGeom prst="rect">
            <a:avLst/>
          </a:prstGeom>
          <a:noFill/>
          <a:ln w="0">
            <a:noFill/>
          </a:ln>
        </p:spPr>
        <p:txBody>
          <a:bodyPr anchor="ctr">
            <a:noAutofit/>
          </a:bodyPr>
          <a:lstStyle/>
          <a:p>
            <a:pPr algn="r">
              <a:lnSpc>
                <a:spcPct val="100000"/>
              </a:lnSpc>
            </a:pPr>
            <a:fld id="{4412DEF3-A8AC-49A3-A9B4-C837BFA4FA7A}" type="slidenum">
              <a:rPr lang="it-IT" sz="2400" b="0" strike="noStrike" spc="-1">
                <a:solidFill>
                  <a:srgbClr val="262626"/>
                </a:solidFill>
                <a:latin typeface="Impact"/>
              </a:rPr>
              <a:t>25</a:t>
            </a:fld>
            <a:endParaRPr lang="it-IT" sz="2400" b="0" strike="noStrike" spc="-1">
              <a:latin typeface="Times New Roman"/>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290" name="Table 2"/>
          <p:cNvGraphicFramePr/>
          <p:nvPr/>
        </p:nvGraphicFramePr>
        <p:xfrm>
          <a:off x="1392840" y="1340640"/>
          <a:ext cx="6281640" cy="43200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432000">
                <a:tc>
                  <a:txBody>
                    <a:bodyPr/>
                    <a:lstStyle/>
                    <a:p>
                      <a:pPr algn="just">
                        <a:lnSpc>
                          <a:spcPct val="115000"/>
                        </a:lnSpc>
                      </a:pPr>
                      <a:r>
                        <a:rPr lang="it-IT" sz="1000" b="1" strike="noStrike" spc="-1">
                          <a:solidFill>
                            <a:srgbClr val="000000"/>
                          </a:solidFill>
                          <a:latin typeface="Century Gothic"/>
                          <a:ea typeface="Times New Roman"/>
                        </a:rPr>
                        <a:t>7)</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La composizione delle voci “ratei e risconti attivi” e “ratei e risconti passivi” e della voce “altri fondi” dello stato patrimoniale</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1" name="Table 3"/>
          <p:cNvGraphicFramePr/>
          <p:nvPr>
            <p:extLst>
              <p:ext uri="{D42A27DB-BD31-4B8C-83A1-F6EECF244321}">
                <p14:modId xmlns:p14="http://schemas.microsoft.com/office/powerpoint/2010/main" val="3211159158"/>
              </p:ext>
            </p:extLst>
          </p:nvPr>
        </p:nvGraphicFramePr>
        <p:xfrm>
          <a:off x="1392840" y="1783611"/>
          <a:ext cx="6281640" cy="156241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512000">
                <a:tc>
                  <a:txBody>
                    <a:bodyPr/>
                    <a:lstStyle/>
                    <a:p>
                      <a:pPr algn="just">
                        <a:lnSpc>
                          <a:spcPct val="115000"/>
                        </a:lnSpc>
                      </a:pPr>
                      <a:r>
                        <a:rPr lang="it-IT" sz="1000" b="1" strike="noStrike" spc="-1" dirty="0">
                          <a:solidFill>
                            <a:srgbClr val="000000"/>
                          </a:solidFill>
                          <a:latin typeface="Century Gothic"/>
                          <a:ea typeface="Times New Roman"/>
                        </a:rPr>
                        <a:t>8)</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gn="just">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p>
                      <a:pPr>
                        <a:lnSpc>
                          <a:spcPct val="115000"/>
                        </a:lnSpc>
                      </a:pPr>
                      <a:r>
                        <a:rPr lang="it-IT" sz="1000" b="1" strike="noStrike" spc="-1" dirty="0">
                          <a:solidFill>
                            <a:srgbClr val="000000"/>
                          </a:solidFill>
                          <a:latin typeface="Century Gothic"/>
                          <a:ea typeface="Times New Roman"/>
                        </a:rPr>
                        <a:t>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Le movimentazioni delle voci di patrimonio netto devono essere analiticamente indicate, con specificazione in </a:t>
                      </a:r>
                      <a:r>
                        <a:rPr lang="it-IT" sz="1000" b="1" u="sng" strike="noStrike" spc="-1" dirty="0">
                          <a:solidFill>
                            <a:srgbClr val="000000"/>
                          </a:solidFill>
                          <a:uFillTx/>
                          <a:latin typeface="Century Gothic"/>
                          <a:ea typeface="Times New Roman"/>
                        </a:rPr>
                        <a:t>appositi prospetti</a:t>
                      </a:r>
                      <a:r>
                        <a:rPr lang="it-IT" sz="1000" b="1" strike="noStrike" spc="-1" dirty="0">
                          <a:solidFill>
                            <a:srgbClr val="000000"/>
                          </a:solidFill>
                          <a:latin typeface="Century Gothic"/>
                          <a:ea typeface="Times New Roman"/>
                        </a:rPr>
                        <a:t> della loro origine, possibilità di utilizzazione, con indicazione della natura e della durata dei vincoli eventualmente posti, nonché della loro avvenuta utilizzazione nei precedenti esercizi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riserve vincolate per decisione degli organi istituzionali</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riserve vincolate da terzi</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contributi c/beni strumentali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Con descrizione del vincolo, della data in cui è sorto e del relativo impiego ed utilizzo </a:t>
                      </a:r>
                      <a:endParaRPr lang="it-IT" sz="1000" b="0" strike="noStrike" spc="-1" dirty="0">
                        <a:latin typeface="Arial"/>
                      </a:endParaRPr>
                    </a:p>
                    <a:p>
                      <a:pPr algn="just">
                        <a:lnSpc>
                          <a:spcPct val="115000"/>
                        </a:lnSpc>
                      </a:pP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2" name="Table 4"/>
          <p:cNvGraphicFramePr/>
          <p:nvPr/>
        </p:nvGraphicFramePr>
        <p:xfrm>
          <a:off x="1403640" y="3357000"/>
          <a:ext cx="6281640" cy="1234758"/>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158120">
                <a:tc>
                  <a:txBody>
                    <a:bodyPr/>
                    <a:lstStyle/>
                    <a:p>
                      <a:pPr algn="just">
                        <a:lnSpc>
                          <a:spcPct val="115000"/>
                        </a:lnSpc>
                      </a:pPr>
                      <a:r>
                        <a:rPr lang="it-IT" sz="1000" b="1" strike="noStrike" spc="-1">
                          <a:solidFill>
                            <a:srgbClr val="000000"/>
                          </a:solidFill>
                          <a:latin typeface="Century Gothic"/>
                          <a:ea typeface="Times New Roman"/>
                        </a:rPr>
                        <a:t>9)</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una indicazione degli impegni di spesa o di reinvestimento di fondi o contributi ricevuti con finalità specifiche;</a:t>
                      </a:r>
                      <a:endParaRPr lang="it-IT" sz="1000" b="0" strike="noStrike" spc="-1">
                        <a:latin typeface="Arial"/>
                      </a:endParaRPr>
                    </a:p>
                    <a:p>
                      <a:pPr>
                        <a:lnSpc>
                          <a:spcPct val="100000"/>
                        </a:lnSpc>
                      </a:pPr>
                      <a:r>
                        <a:rPr lang="it-IT" sz="1000" b="0" strike="noStrike" spc="-1">
                          <a:solidFill>
                            <a:srgbClr val="000000"/>
                          </a:solidFill>
                          <a:latin typeface="Century Gothic"/>
                          <a:ea typeface="Times New Roman"/>
                        </a:rPr>
                        <a:t>Informazioni su debiti fuori bilancio, relativi a impegni esistenti alla data di chiusura dell’esercizio, ma che ancora non rilevano ai fini dell’iscrizione di una passività in bilancio;   </a:t>
                      </a:r>
                      <a:endParaRPr lang="it-IT" sz="1000" b="0" strike="noStrike" spc="-1">
                        <a:latin typeface="Arial"/>
                      </a:endParaRPr>
                    </a:p>
                    <a:p>
                      <a:pPr>
                        <a:lnSpc>
                          <a:spcPct val="100000"/>
                        </a:lnSpc>
                      </a:pPr>
                      <a:r>
                        <a:rPr lang="it-IT" sz="1000" b="0" strike="noStrike" spc="-1">
                          <a:solidFill>
                            <a:srgbClr val="000000"/>
                          </a:solidFill>
                          <a:latin typeface="Century Gothic"/>
                          <a:ea typeface="Times New Roman"/>
                        </a:rPr>
                        <a:t>(Es.: acquisti di beni strumentali con utilizzo di contributi o di Fondi vincolati) </a:t>
                      </a:r>
                      <a:endParaRPr lang="it-IT" sz="1000" b="0" strike="noStrike" spc="-1">
                        <a:latin typeface="Arial"/>
                      </a:endParaRPr>
                    </a:p>
                    <a:p>
                      <a:pPr algn="just">
                        <a:lnSpc>
                          <a:spcPct val="115000"/>
                        </a:lnSpc>
                      </a:pPr>
                      <a:endParaRPr lang="it-IT" sz="1000" b="0" strike="noStrike" spc="-1">
                        <a:latin typeface="Arial"/>
                      </a:endParaRPr>
                    </a:p>
                    <a:p>
                      <a:pPr algn="just">
                        <a:lnSpc>
                          <a:spcPct val="115000"/>
                        </a:lnSpc>
                      </a:pP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3" name="Table 5"/>
          <p:cNvGraphicFramePr/>
          <p:nvPr>
            <p:extLst>
              <p:ext uri="{D42A27DB-BD31-4B8C-83A1-F6EECF244321}">
                <p14:modId xmlns:p14="http://schemas.microsoft.com/office/powerpoint/2010/main" val="1423323649"/>
              </p:ext>
            </p:extLst>
          </p:nvPr>
        </p:nvGraphicFramePr>
        <p:xfrm>
          <a:off x="1403640" y="4585716"/>
          <a:ext cx="6281640" cy="25152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225000">
                <a:tc>
                  <a:txBody>
                    <a:bodyPr/>
                    <a:lstStyle/>
                    <a:p>
                      <a:pPr algn="just">
                        <a:lnSpc>
                          <a:spcPct val="115000"/>
                        </a:lnSpc>
                      </a:pPr>
                      <a:r>
                        <a:rPr lang="it-IT" sz="1000" b="1" strike="noStrike" spc="-1">
                          <a:solidFill>
                            <a:srgbClr val="000000"/>
                          </a:solidFill>
                          <a:latin typeface="Century Gothic"/>
                          <a:ea typeface="Times New Roman"/>
                        </a:rPr>
                        <a:t>10)</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descrizione dei debiti per erogazioni liberali condizionate;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4" name="Table 6"/>
          <p:cNvGraphicFramePr/>
          <p:nvPr>
            <p:extLst>
              <p:ext uri="{D42A27DB-BD31-4B8C-83A1-F6EECF244321}">
                <p14:modId xmlns:p14="http://schemas.microsoft.com/office/powerpoint/2010/main" val="1886463807"/>
              </p:ext>
            </p:extLst>
          </p:nvPr>
        </p:nvGraphicFramePr>
        <p:xfrm>
          <a:off x="1403640" y="4839987"/>
          <a:ext cx="6281640" cy="6021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531720">
                <a:tc>
                  <a:txBody>
                    <a:bodyPr/>
                    <a:lstStyle/>
                    <a:p>
                      <a:pPr algn="just">
                        <a:lnSpc>
                          <a:spcPct val="115000"/>
                        </a:lnSpc>
                      </a:pPr>
                      <a:r>
                        <a:rPr lang="it-IT" sz="1000" b="1" strike="noStrike" spc="-1" dirty="0">
                          <a:solidFill>
                            <a:srgbClr val="000000"/>
                          </a:solidFill>
                          <a:latin typeface="Century Gothic"/>
                          <a:ea typeface="Times New Roman"/>
                        </a:rPr>
                        <a:t>11)</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Un’analisi delle principali componenti del rendiconto gestionale, organizzate per categoria, con indicazione dei singoli elementi di ricavo e di costo di entità o incidenza eccezionali; </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Es.: incremento dei costi per emergenza COVID</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5" name="Table 7"/>
          <p:cNvGraphicFramePr/>
          <p:nvPr>
            <p:extLst>
              <p:ext uri="{D42A27DB-BD31-4B8C-83A1-F6EECF244321}">
                <p14:modId xmlns:p14="http://schemas.microsoft.com/office/powerpoint/2010/main" val="1114979160"/>
              </p:ext>
            </p:extLst>
          </p:nvPr>
        </p:nvGraphicFramePr>
        <p:xfrm>
          <a:off x="1403640" y="5436116"/>
          <a:ext cx="6281640" cy="25152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215640">
                <a:tc>
                  <a:txBody>
                    <a:bodyPr/>
                    <a:lstStyle/>
                    <a:p>
                      <a:pPr algn="just">
                        <a:lnSpc>
                          <a:spcPct val="115000"/>
                        </a:lnSpc>
                      </a:pPr>
                      <a:r>
                        <a:rPr lang="it-IT" sz="1000" b="1" strike="noStrike" spc="-1" dirty="0">
                          <a:solidFill>
                            <a:srgbClr val="000000"/>
                          </a:solidFill>
                          <a:latin typeface="Century Gothic"/>
                          <a:ea typeface="Times New Roman"/>
                        </a:rPr>
                        <a:t>12)</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descrizione della natura delle erogazioni liberali ricevute;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296" name="TextShape 8"/>
          <p:cNvSpPr txBox="1"/>
          <p:nvPr/>
        </p:nvSpPr>
        <p:spPr>
          <a:xfrm>
            <a:off x="7620120" y="5687640"/>
            <a:ext cx="761760" cy="364680"/>
          </a:xfrm>
          <a:prstGeom prst="rect">
            <a:avLst/>
          </a:prstGeom>
          <a:noFill/>
          <a:ln w="0">
            <a:noFill/>
          </a:ln>
        </p:spPr>
        <p:txBody>
          <a:bodyPr anchor="ctr">
            <a:noAutofit/>
          </a:bodyPr>
          <a:lstStyle/>
          <a:p>
            <a:pPr algn="r">
              <a:lnSpc>
                <a:spcPct val="100000"/>
              </a:lnSpc>
            </a:pPr>
            <a:fld id="{2BF8DBED-4770-4F5F-AC57-3D6819D88B4E}" type="slidenum">
              <a:rPr lang="it-IT" sz="2400" b="0" strike="noStrike" spc="-1">
                <a:solidFill>
                  <a:srgbClr val="262626"/>
                </a:solidFill>
                <a:latin typeface="Impact"/>
              </a:rPr>
              <a:t>26</a:t>
            </a:fld>
            <a:endParaRPr lang="it-IT" sz="2400" b="0" strike="noStrike" spc="-1">
              <a:latin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298" name="Table 2"/>
          <p:cNvGraphicFramePr/>
          <p:nvPr>
            <p:extLst>
              <p:ext uri="{D42A27DB-BD31-4B8C-83A1-F6EECF244321}">
                <p14:modId xmlns:p14="http://schemas.microsoft.com/office/powerpoint/2010/main" val="374559065"/>
              </p:ext>
            </p:extLst>
          </p:nvPr>
        </p:nvGraphicFramePr>
        <p:xfrm>
          <a:off x="1547640" y="1091130"/>
          <a:ext cx="6281640" cy="137922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dirty="0">
                          <a:solidFill>
                            <a:srgbClr val="000000"/>
                          </a:solidFill>
                          <a:latin typeface="Century Gothic"/>
                          <a:ea typeface="Times New Roman"/>
                        </a:rPr>
                        <a:t>13)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Il numero medio dei dipendenti, ripartito per categoria, nonché il n. dei volontari iscritti nel registro dei volontari di cui all’art. 17 c.1, che svolgono la loro attività in modo non occasionale;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n. medio dei dipendenti per categoria (da prospetto del </a:t>
                      </a:r>
                      <a:r>
                        <a:rPr lang="it-IT" sz="1000" b="0" strike="noStrike" spc="-1" dirty="0" err="1">
                          <a:solidFill>
                            <a:srgbClr val="000000"/>
                          </a:solidFill>
                          <a:latin typeface="Century Gothic"/>
                          <a:ea typeface="Times New Roman"/>
                        </a:rPr>
                        <a:t>CdL</a:t>
                      </a:r>
                      <a:r>
                        <a:rPr lang="it-IT" sz="1000" b="0" strike="noStrike" spc="-1" dirty="0">
                          <a:solidFill>
                            <a:srgbClr val="000000"/>
                          </a:solidFill>
                          <a:latin typeface="Century Gothic"/>
                          <a:ea typeface="Times New Roman"/>
                        </a:rPr>
                        <a:t>);</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n. dei volontari da registro al 31 dicembre (dato puntuale) di ogni esercizio (ed inciderà anche sul calcolo utilizzato per giustificare il proprio profilo giuridico);</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l’ODV deve dimostrare che si è avvalsa nello svolgimento della propria attività sociale “in modo prevalente dell’attività di volontariato dei propri associati …”;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299" name="Table 3"/>
          <p:cNvGraphicFramePr/>
          <p:nvPr>
            <p:extLst>
              <p:ext uri="{D42A27DB-BD31-4B8C-83A1-F6EECF244321}">
                <p14:modId xmlns:p14="http://schemas.microsoft.com/office/powerpoint/2010/main" val="1844602629"/>
              </p:ext>
            </p:extLst>
          </p:nvPr>
        </p:nvGraphicFramePr>
        <p:xfrm>
          <a:off x="1547640" y="2470350"/>
          <a:ext cx="6281640" cy="122682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14)</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l’importo dei compensi spettanti all’organo esecutivo, all’organo di controllo, nonché al soggetto incaricato della revisione legale. Gli importi possono essere indicati complessivamente con riferimento alle singole categorie sopra indicate;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si richiamano i compensi deliberati ed iscritti a bilancio per competenza e non i rimborsi spese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Consiglio Direttivo (no per ODV)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Organo di Controllo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Organo di Revisione</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0" name="Table 4"/>
          <p:cNvGraphicFramePr/>
          <p:nvPr>
            <p:extLst>
              <p:ext uri="{D42A27DB-BD31-4B8C-83A1-F6EECF244321}">
                <p14:modId xmlns:p14="http://schemas.microsoft.com/office/powerpoint/2010/main" val="438134667"/>
              </p:ext>
            </p:extLst>
          </p:nvPr>
        </p:nvGraphicFramePr>
        <p:xfrm>
          <a:off x="1547640" y="3702236"/>
          <a:ext cx="6281640" cy="602044"/>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dirty="0">
                          <a:solidFill>
                            <a:srgbClr val="000000"/>
                          </a:solidFill>
                          <a:latin typeface="Century Gothic"/>
                          <a:ea typeface="Times New Roman"/>
                        </a:rPr>
                        <a:t>15)</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 prospetto identificativo degli elementi patrimoniali e finanziari e delle componenti economiche inerenti i patrimoni destinati ad uno specifico affare di cui all’art. 10 del </a:t>
                      </a:r>
                      <a:r>
                        <a:rPr lang="it-IT" sz="1000" b="1" strike="noStrike" spc="-1" dirty="0" err="1">
                          <a:solidFill>
                            <a:srgbClr val="000000"/>
                          </a:solidFill>
                          <a:latin typeface="Century Gothic"/>
                          <a:ea typeface="Times New Roman"/>
                        </a:rPr>
                        <a:t>D.lgs</a:t>
                      </a:r>
                      <a:r>
                        <a:rPr lang="it-IT" sz="1000" b="1" strike="noStrike" spc="-1" dirty="0">
                          <a:solidFill>
                            <a:srgbClr val="000000"/>
                          </a:solidFill>
                          <a:latin typeface="Century Gothic"/>
                          <a:ea typeface="Times New Roman"/>
                        </a:rPr>
                        <a:t> 117/17; </a:t>
                      </a:r>
                      <a:r>
                        <a:rPr lang="it-IT" sz="1000" b="0" strike="noStrike" spc="-1" dirty="0">
                          <a:solidFill>
                            <a:srgbClr val="000000"/>
                          </a:solidFill>
                          <a:latin typeface="Century Gothic"/>
                          <a:ea typeface="Times New Roman"/>
                        </a:rPr>
                        <a:t>raro per ODV e APS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1" name="Table 5"/>
          <p:cNvGraphicFramePr/>
          <p:nvPr>
            <p:extLst>
              <p:ext uri="{D42A27DB-BD31-4B8C-83A1-F6EECF244321}">
                <p14:modId xmlns:p14="http://schemas.microsoft.com/office/powerpoint/2010/main" val="284097941"/>
              </p:ext>
            </p:extLst>
          </p:nvPr>
        </p:nvGraphicFramePr>
        <p:xfrm>
          <a:off x="1547640" y="4304280"/>
          <a:ext cx="6281640" cy="192786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16)</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le operazioni realizzate con parti correlate, precisando l’importo, la natura del rapporto e ogni altra informazione necessaria per la comprensione del bilancio relativa a tali operazioni, qualora le stesse con siano state concluse a normali condizioni di mercato. Le informazioni relative alle singole operazioni possono essere aggregate secondo la loro natura, salvo quando la loro separata evidenziazione sia necessaria per comprendere gli effetti delle operazioni medesime sulla situazione patrimoniale e finanziaria e sul risultato economico dell’ente;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Rapporti tra soggetti che sono in grado di esercitare un controllo o una influenza sull’ente;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le operazioni con parte correlate sono solitamente i crediti, le compravendite e ogni altra operazione effettuata in conflitto di interesse;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IAS 24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pic>
        <p:nvPicPr>
          <p:cNvPr id="302" name="Immagine 7"/>
          <p:cNvPicPr/>
          <p:nvPr/>
        </p:nvPicPr>
        <p:blipFill>
          <a:blip r:embed="rId2"/>
          <a:stretch/>
        </p:blipFill>
        <p:spPr>
          <a:xfrm>
            <a:off x="8103240" y="5742000"/>
            <a:ext cx="980280" cy="980280"/>
          </a:xfrm>
          <a:prstGeom prst="rect">
            <a:avLst/>
          </a:prstGeom>
          <a:ln w="0">
            <a:noFill/>
          </a:ln>
        </p:spPr>
      </p:pic>
      <p:sp>
        <p:nvSpPr>
          <p:cNvPr id="303" name="TextShape 6"/>
          <p:cNvSpPr txBox="1"/>
          <p:nvPr/>
        </p:nvSpPr>
        <p:spPr>
          <a:xfrm>
            <a:off x="7620120" y="5687640"/>
            <a:ext cx="761760" cy="364680"/>
          </a:xfrm>
          <a:prstGeom prst="rect">
            <a:avLst/>
          </a:prstGeom>
          <a:noFill/>
          <a:ln w="0">
            <a:noFill/>
          </a:ln>
        </p:spPr>
        <p:txBody>
          <a:bodyPr anchor="ctr">
            <a:noAutofit/>
          </a:bodyPr>
          <a:lstStyle/>
          <a:p>
            <a:pPr algn="r">
              <a:lnSpc>
                <a:spcPct val="100000"/>
              </a:lnSpc>
            </a:pPr>
            <a:fld id="{C638E4F9-CE58-4E2D-856D-9B59E6C1AA26}" type="slidenum">
              <a:rPr lang="it-IT" sz="2400" b="0" strike="noStrike" spc="-1">
                <a:solidFill>
                  <a:srgbClr val="262626"/>
                </a:solidFill>
                <a:latin typeface="Impact"/>
              </a:rPr>
              <a:t>27</a:t>
            </a:fld>
            <a:endParaRPr lang="it-IT" sz="2400" b="0" strike="noStrike" spc="-1">
              <a:latin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CustomShape 1"/>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graphicFrame>
        <p:nvGraphicFramePr>
          <p:cNvPr id="305" name="Table 2"/>
          <p:cNvGraphicFramePr/>
          <p:nvPr>
            <p:extLst>
              <p:ext uri="{D42A27DB-BD31-4B8C-83A1-F6EECF244321}">
                <p14:modId xmlns:p14="http://schemas.microsoft.com/office/powerpoint/2010/main" val="1340671782"/>
              </p:ext>
            </p:extLst>
          </p:nvPr>
        </p:nvGraphicFramePr>
        <p:xfrm>
          <a:off x="1403640" y="1068480"/>
          <a:ext cx="6281640" cy="6021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17)</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La proposta di destinazione dell’avanzo, con indicazione degli eventuali vincoli attribuiti all’utilizzo parziale o integrale dello stesso, o di copertura del disavanzo;</a:t>
                      </a:r>
                      <a:endParaRPr lang="it-IT" sz="1000" b="0" strike="noStrike" spc="-1" dirty="0">
                        <a:latin typeface="Arial"/>
                      </a:endParaRPr>
                    </a:p>
                    <a:p>
                      <a:pPr algn="just">
                        <a:lnSpc>
                          <a:spcPct val="115000"/>
                        </a:lnSpc>
                      </a:pPr>
                      <a:r>
                        <a:rPr lang="it-IT" sz="1000" b="0" strike="noStrike" spc="-1" dirty="0">
                          <a:solidFill>
                            <a:srgbClr val="000000"/>
                          </a:solidFill>
                          <a:latin typeface="Century Gothic"/>
                          <a:ea typeface="Times New Roman"/>
                        </a:rPr>
                        <a:t>Riportando obbligatoriamente i relativi importi numerici e la relativa destinazione;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6" name="Table 3"/>
          <p:cNvGraphicFramePr/>
          <p:nvPr>
            <p:extLst>
              <p:ext uri="{D42A27DB-BD31-4B8C-83A1-F6EECF244321}">
                <p14:modId xmlns:p14="http://schemas.microsoft.com/office/powerpoint/2010/main" val="2928698320"/>
              </p:ext>
            </p:extLst>
          </p:nvPr>
        </p:nvGraphicFramePr>
        <p:xfrm>
          <a:off x="1403640" y="1655629"/>
          <a:ext cx="6281640" cy="175260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18)</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L’illustrazione della situazione dell’ente e dell’andamento della gestione. L’analisi è coerente con l’entità e la complessità dell’attività svolta e può contenere, nella misura necessaria alla comprensione della situazione dell’ente e dell’andamento e del risultato della sua gestione, indicatori finanziari e non finanziari, nonché una descrizione dei principali rischi e incertezze. L’analisi contiene, ove necessario per la comprensione dell’attività, un esame dei rapporti sinergici con altri enti e con la rete associativa di cui l’organizzazione fa parte;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Utilizzo di eventuali indicatori di base (finanziari e non); per gli enti che non redigono il bilancio sociale devono indicare in modo sintetico i risultati extra finanziari prodotti nell’esercizio;</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in sintesi rapporti con la rete associativa come la domanda per i contributi per l’acquisto beni strumentali.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7" name="Table 4"/>
          <p:cNvGraphicFramePr/>
          <p:nvPr/>
        </p:nvGraphicFramePr>
        <p:xfrm>
          <a:off x="1403640" y="3429000"/>
          <a:ext cx="6281640" cy="6021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19)</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L’evoluzione prevedibile della gestione e le previsioni di mantenimento degli equilibri economici e finanziari;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Programmazione nel rispetto dei budget;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8" name="Table 5"/>
          <p:cNvGraphicFramePr/>
          <p:nvPr>
            <p:extLst>
              <p:ext uri="{D42A27DB-BD31-4B8C-83A1-F6EECF244321}">
                <p14:modId xmlns:p14="http://schemas.microsoft.com/office/powerpoint/2010/main" val="1728532031"/>
              </p:ext>
            </p:extLst>
          </p:nvPr>
        </p:nvGraphicFramePr>
        <p:xfrm>
          <a:off x="1403640" y="4024465"/>
          <a:ext cx="6281640" cy="79200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792000">
                <a:tc>
                  <a:txBody>
                    <a:bodyPr/>
                    <a:lstStyle/>
                    <a:p>
                      <a:pPr algn="just">
                        <a:lnSpc>
                          <a:spcPct val="115000"/>
                        </a:lnSpc>
                      </a:pPr>
                      <a:r>
                        <a:rPr lang="it-IT" sz="1000" b="1" strike="noStrike" spc="-1">
                          <a:solidFill>
                            <a:srgbClr val="000000"/>
                          </a:solidFill>
                          <a:latin typeface="Century Gothic"/>
                          <a:ea typeface="Times New Roman"/>
                        </a:rPr>
                        <a:t>20)</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L’indicazione delle modalità di perseguimento delle finalità statutarie, con specifico riferimento alle attività di interesse generale; </a:t>
                      </a:r>
                      <a:endParaRPr lang="it-IT" sz="1000" b="0" strike="noStrike" spc="-1" dirty="0">
                        <a:latin typeface="Arial"/>
                      </a:endParaRPr>
                    </a:p>
                    <a:p>
                      <a:pPr>
                        <a:lnSpc>
                          <a:spcPct val="115000"/>
                        </a:lnSpc>
                      </a:pPr>
                      <a:r>
                        <a:rPr lang="it-IT" sz="1000" b="0" strike="noStrike" spc="-1" dirty="0">
                          <a:solidFill>
                            <a:srgbClr val="000000"/>
                          </a:solidFill>
                          <a:latin typeface="Century Gothic"/>
                          <a:ea typeface="Times New Roman"/>
                        </a:rPr>
                        <a:t>Art. 13 c.1 CTS  es.: descrizione degli strumenti tramite i quali viene perseguita l’attività di interesse generale, richiamando le modalità ed i principali intervento effettuati;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09" name="Table 6"/>
          <p:cNvGraphicFramePr/>
          <p:nvPr>
            <p:extLst>
              <p:ext uri="{D42A27DB-BD31-4B8C-83A1-F6EECF244321}">
                <p14:modId xmlns:p14="http://schemas.microsoft.com/office/powerpoint/2010/main" val="3515196421"/>
              </p:ext>
            </p:extLst>
          </p:nvPr>
        </p:nvGraphicFramePr>
        <p:xfrm>
          <a:off x="1403640" y="4816465"/>
          <a:ext cx="6281640" cy="137922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302120">
                <a:tc>
                  <a:txBody>
                    <a:bodyPr/>
                    <a:lstStyle/>
                    <a:p>
                      <a:pPr algn="just">
                        <a:lnSpc>
                          <a:spcPct val="115000"/>
                        </a:lnSpc>
                      </a:pPr>
                      <a:r>
                        <a:rPr lang="it-IT" sz="1000" b="1" strike="noStrike" spc="-1" dirty="0">
                          <a:solidFill>
                            <a:srgbClr val="000000"/>
                          </a:solidFill>
                          <a:latin typeface="Century Gothic"/>
                          <a:ea typeface="Times New Roman"/>
                        </a:rPr>
                        <a:t>21)</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Informazioni e riferimenti in ordine al contributo che le attività diverse forniscono al perseguimento della missione dell’ente e l’indicazione del carattere secondario e strumentale delle stesse;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Art.6 CTS </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contributo fornito al perseguimento della missione;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 documentazione del carattere secondario e strumentale (i parametri sulla definizione delle strumentalità e secondarietà delle attività diverse contenute nel Regolamento sono in attesa di pubblicazione)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pic>
        <p:nvPicPr>
          <p:cNvPr id="310" name="Immagine 12"/>
          <p:cNvPicPr/>
          <p:nvPr/>
        </p:nvPicPr>
        <p:blipFill>
          <a:blip r:embed="rId2"/>
          <a:stretch/>
        </p:blipFill>
        <p:spPr>
          <a:xfrm>
            <a:off x="8103240" y="5742000"/>
            <a:ext cx="980280" cy="980280"/>
          </a:xfrm>
          <a:prstGeom prst="rect">
            <a:avLst/>
          </a:prstGeom>
          <a:ln w="0">
            <a:noFill/>
          </a:ln>
        </p:spPr>
      </p:pic>
      <p:sp>
        <p:nvSpPr>
          <p:cNvPr id="311" name="TextShape 7"/>
          <p:cNvSpPr txBox="1"/>
          <p:nvPr/>
        </p:nvSpPr>
        <p:spPr>
          <a:xfrm>
            <a:off x="7620120" y="5687640"/>
            <a:ext cx="761760" cy="364680"/>
          </a:xfrm>
          <a:prstGeom prst="rect">
            <a:avLst/>
          </a:prstGeom>
          <a:noFill/>
          <a:ln w="0">
            <a:noFill/>
          </a:ln>
        </p:spPr>
        <p:txBody>
          <a:bodyPr anchor="ctr">
            <a:noAutofit/>
          </a:bodyPr>
          <a:lstStyle/>
          <a:p>
            <a:pPr algn="r">
              <a:lnSpc>
                <a:spcPct val="100000"/>
              </a:lnSpc>
            </a:pPr>
            <a:fld id="{AE2138EA-F032-484B-9AF0-4988BBA2F92E}" type="slidenum">
              <a:rPr lang="it-IT" sz="2400" b="0" strike="noStrike" spc="-1">
                <a:solidFill>
                  <a:srgbClr val="262626"/>
                </a:solidFill>
                <a:latin typeface="Impact"/>
              </a:rPr>
              <a:t>28</a:t>
            </a:fld>
            <a:endParaRPr lang="it-IT" sz="2400" b="0" strike="noStrike" spc="-1">
              <a:latin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2" name="Table 1"/>
          <p:cNvGraphicFramePr/>
          <p:nvPr/>
        </p:nvGraphicFramePr>
        <p:xfrm>
          <a:off x="1383840" y="1556640"/>
          <a:ext cx="6281640" cy="4107371"/>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a:solidFill>
                            <a:srgbClr val="000000"/>
                          </a:solidFill>
                          <a:latin typeface="Century Gothic"/>
                          <a:ea typeface="Times New Roman"/>
                        </a:rPr>
                        <a:t>22)</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a:solidFill>
                            <a:srgbClr val="000000"/>
                          </a:solidFill>
                          <a:latin typeface="Century Gothic"/>
                          <a:ea typeface="Times New Roman"/>
                        </a:rPr>
                        <a:t>Un prospetto illustrativo dei costi e dei proventi figurativi, </a:t>
                      </a:r>
                      <a:r>
                        <a:rPr lang="it-IT" sz="1000" b="1" u="sng" strike="noStrike" spc="-1">
                          <a:solidFill>
                            <a:srgbClr val="000000"/>
                          </a:solidFill>
                          <a:uFillTx/>
                          <a:latin typeface="Century Gothic"/>
                          <a:ea typeface="Times New Roman"/>
                        </a:rPr>
                        <a:t>se riportati in calce al rendiconto gestionale</a:t>
                      </a:r>
                      <a:r>
                        <a:rPr lang="it-IT" sz="1000" b="1" strike="noStrike" spc="-1">
                          <a:solidFill>
                            <a:srgbClr val="000000"/>
                          </a:solidFill>
                          <a:latin typeface="Century Gothic"/>
                          <a:ea typeface="Times New Roman"/>
                        </a:rPr>
                        <a:t>, da cui si evincano: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i costi figurativi relativi all’impiego di volontari iscritti al Registro di cui all’art. 17 c.1 del D.lgs. 117/17</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le erogazioni gratuite di denaro e le cessioni o erogazioni gratuite di beni o servizi, per il loro valore normale;</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 la differenza tra il valore normale dei beni o servizi acquistati ai fini dello svolgimento dell’attività statutaria e il loro costo effettivo di acquisto;</a:t>
                      </a:r>
                      <a:endParaRPr lang="it-IT" sz="1000" b="0" strike="noStrike" spc="-1">
                        <a:latin typeface="Arial"/>
                      </a:endParaRPr>
                    </a:p>
                    <a:p>
                      <a:pPr algn="just">
                        <a:lnSpc>
                          <a:spcPct val="115000"/>
                        </a:lnSpc>
                      </a:pPr>
                      <a:r>
                        <a:rPr lang="it-IT" sz="1000" b="1" strike="noStrike" spc="-1">
                          <a:solidFill>
                            <a:srgbClr val="000000"/>
                          </a:solidFill>
                          <a:latin typeface="Century Gothic"/>
                          <a:ea typeface="Times New Roman"/>
                        </a:rPr>
                        <a:t>accompagnato da una descrizione dei </a:t>
                      </a:r>
                      <a:r>
                        <a:rPr lang="it-IT" sz="1000" b="1" u="sng" strike="noStrike" spc="-1">
                          <a:solidFill>
                            <a:srgbClr val="000000"/>
                          </a:solidFill>
                          <a:uFillTx/>
                          <a:latin typeface="Century Gothic"/>
                          <a:ea typeface="Times New Roman"/>
                        </a:rPr>
                        <a:t>criteri utilizzati per la valorizzazione</a:t>
                      </a:r>
                      <a:r>
                        <a:rPr lang="it-IT" sz="1000" b="1" strike="noStrike" spc="-1">
                          <a:solidFill>
                            <a:srgbClr val="000000"/>
                          </a:solidFill>
                          <a:latin typeface="Century Gothic"/>
                          <a:ea typeface="Times New Roman"/>
                        </a:rPr>
                        <a:t> degli elementi di cui agli alinea precedenti;</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Prospetto in cui si riepilogano:</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costi e proventi figurativi:</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Criterio costo figurativo dell’impiego dei volontari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Es.: n. ore prestate dai volontari per il costo medio orario € 18 &lt; x &lt; € 24 (retribuzione oraria lorda prevista per la figura di barelliere assunto con contratto ANPAS/CRI)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 costo dei servizi gratuiti ricevuti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(es.: autostrade gratuite per le ambulanze)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 erogazioni gratuite di denaro e le cessione o erogazioni gratuite di beni e servizi;</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Es.: parametro : prezzi di vendita (lordo IVA) con alcune problematiche per i beni alimentari, e non, acquisiti gratuitamente (es. per Banco Alimentare)</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n. di pasti erogati x “prezzo” di vendita ;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n. di pasti erogati x valore medio stimato in rapporto al valore dei beni conferiti; </a:t>
                      </a:r>
                      <a:endParaRPr lang="it-IT" sz="1000" b="0" strike="noStrike" spc="-1">
                        <a:latin typeface="Arial"/>
                      </a:endParaRPr>
                    </a:p>
                    <a:p>
                      <a:pPr algn="just">
                        <a:lnSpc>
                          <a:spcPct val="115000"/>
                        </a:lnSpc>
                      </a:pPr>
                      <a:r>
                        <a:rPr lang="it-IT" sz="1000" b="0" strike="noStrike" spc="-1">
                          <a:solidFill>
                            <a:srgbClr val="000000"/>
                          </a:solidFill>
                          <a:latin typeface="Century Gothic"/>
                          <a:ea typeface="Times New Roman"/>
                        </a:rPr>
                        <a:t>(difficile valorizzazione per beni in scadenza donati da mense, …)</a:t>
                      </a:r>
                      <a:endParaRPr lang="it-IT" sz="1000" b="0" strike="noStrike" spc="-1">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313" name="CustomShape 2"/>
          <p:cNvSpPr/>
          <p:nvPr/>
        </p:nvSpPr>
        <p:spPr>
          <a:xfrm>
            <a:off x="907920" y="-37908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pic>
        <p:nvPicPr>
          <p:cNvPr id="314" name="Immagine 12"/>
          <p:cNvPicPr/>
          <p:nvPr/>
        </p:nvPicPr>
        <p:blipFill>
          <a:blip r:embed="rId3"/>
          <a:stretch/>
        </p:blipFill>
        <p:spPr>
          <a:xfrm>
            <a:off x="8103240" y="5742000"/>
            <a:ext cx="980280" cy="980280"/>
          </a:xfrm>
          <a:prstGeom prst="rect">
            <a:avLst/>
          </a:prstGeom>
          <a:ln w="0">
            <a:noFill/>
          </a:ln>
        </p:spPr>
      </p:pic>
      <p:sp>
        <p:nvSpPr>
          <p:cNvPr id="315"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C592EC59-EA59-4FF4-B500-A14341DF1364}" type="slidenum">
              <a:rPr lang="it-IT" sz="2400" b="0" strike="noStrike" spc="-1">
                <a:solidFill>
                  <a:srgbClr val="262626"/>
                </a:solidFill>
                <a:latin typeface="Impact"/>
              </a:rPr>
              <a:t>29</a:t>
            </a:fld>
            <a:endParaRPr lang="it-IT" sz="2400" b="0" strike="noStrike" spc="-1">
              <a:latin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 name="TextShape 1"/>
          <p:cNvSpPr txBox="1"/>
          <p:nvPr/>
        </p:nvSpPr>
        <p:spPr>
          <a:xfrm>
            <a:off x="827640" y="404640"/>
            <a:ext cx="6781320" cy="1599840"/>
          </a:xfrm>
          <a:prstGeom prst="rect">
            <a:avLst/>
          </a:prstGeom>
          <a:noFill/>
          <a:ln w="0">
            <a:noFill/>
          </a:ln>
        </p:spPr>
        <p:txBody>
          <a:bodyPr anchor="b">
            <a:normAutofit/>
          </a:bodyPr>
          <a:lstStyle/>
          <a:p>
            <a:pPr>
              <a:lnSpc>
                <a:spcPct val="100000"/>
              </a:lnSpc>
            </a:pPr>
            <a:r>
              <a:rPr lang="en-US" sz="4800" b="1" strike="noStrike" spc="-1">
                <a:solidFill>
                  <a:srgbClr val="262626"/>
                </a:solidFill>
                <a:latin typeface="Times New Roman"/>
              </a:rPr>
              <a:t>Art. 13 CTS</a:t>
            </a:r>
            <a:endParaRPr lang="it-IT" sz="4800" b="0" strike="noStrike" spc="-1">
              <a:solidFill>
                <a:srgbClr val="000000"/>
              </a:solidFill>
              <a:latin typeface="Times New Roman"/>
            </a:endParaRPr>
          </a:p>
        </p:txBody>
      </p:sp>
      <p:sp>
        <p:nvSpPr>
          <p:cNvPr id="188" name="TextShape 2"/>
          <p:cNvSpPr txBox="1"/>
          <p:nvPr/>
        </p:nvSpPr>
        <p:spPr>
          <a:xfrm>
            <a:off x="827640" y="2205000"/>
            <a:ext cx="7543440" cy="3885840"/>
          </a:xfrm>
          <a:prstGeom prst="rect">
            <a:avLst/>
          </a:prstGeom>
          <a:noFill/>
          <a:ln w="0">
            <a:noFill/>
          </a:ln>
        </p:spPr>
        <p:txBody>
          <a:bodyPr anchor="ctr">
            <a:noAutofit/>
          </a:bodyPr>
          <a:lstStyle/>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Struttura del bilancio d’esercizio per gli ETS non commerciali</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Stato patrimoniale </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Rendiconto gestionale</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Relazione di missione</a:t>
            </a:r>
          </a:p>
          <a:p>
            <a:pPr marL="274320" indent="-273960">
              <a:lnSpc>
                <a:spcPct val="100000"/>
              </a:lnSpc>
              <a:spcBef>
                <a:spcPts val="479"/>
              </a:spcBef>
              <a:buClr>
                <a:srgbClr val="AD0101"/>
              </a:buClr>
              <a:buFont typeface="Arial"/>
              <a:buChar char="•"/>
            </a:pPr>
            <a:r>
              <a:rPr lang="it-IT" sz="2400" b="0" strike="noStrike" spc="-1">
                <a:solidFill>
                  <a:srgbClr val="303030"/>
                </a:solidFill>
                <a:latin typeface="Times New Roman"/>
              </a:rPr>
              <a:t>Modelli di bilancio di cui al DM 5/3/2020</a:t>
            </a:r>
          </a:p>
          <a:p>
            <a:pPr>
              <a:lnSpc>
                <a:spcPct val="100000"/>
              </a:lnSpc>
              <a:spcBef>
                <a:spcPts val="479"/>
              </a:spcBef>
            </a:pPr>
            <a:endParaRPr lang="it-IT" sz="2400" b="0" strike="noStrike" spc="-1">
              <a:solidFill>
                <a:srgbClr val="303030"/>
              </a:solidFill>
              <a:latin typeface="Times New Roman"/>
            </a:endParaRPr>
          </a:p>
        </p:txBody>
      </p:sp>
      <p:pic>
        <p:nvPicPr>
          <p:cNvPr id="189" name="Immagine 3"/>
          <p:cNvPicPr/>
          <p:nvPr/>
        </p:nvPicPr>
        <p:blipFill>
          <a:blip r:embed="rId2"/>
          <a:stretch/>
        </p:blipFill>
        <p:spPr>
          <a:xfrm>
            <a:off x="8103240" y="5742000"/>
            <a:ext cx="980280" cy="980280"/>
          </a:xfrm>
          <a:prstGeom prst="rect">
            <a:avLst/>
          </a:prstGeom>
          <a:ln w="0">
            <a:noFill/>
          </a:ln>
        </p:spPr>
      </p:pic>
      <p:sp>
        <p:nvSpPr>
          <p:cNvPr id="190"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56E9E04E-6956-4EF4-81D0-FB28A00A8F3D}" type="slidenum">
              <a:rPr lang="it-IT" sz="2400" b="0" strike="noStrike" spc="-1">
                <a:solidFill>
                  <a:srgbClr val="262626"/>
                </a:solidFill>
                <a:latin typeface="Impact"/>
              </a:rPr>
              <a:t>3</a:t>
            </a:fld>
            <a:endParaRPr lang="it-IT" sz="2400" b="0" strike="noStrike" spc="-1">
              <a:latin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6" name="Table 1"/>
          <p:cNvGraphicFramePr/>
          <p:nvPr>
            <p:extLst>
              <p:ext uri="{D42A27DB-BD31-4B8C-83A1-F6EECF244321}">
                <p14:modId xmlns:p14="http://schemas.microsoft.com/office/powerpoint/2010/main" val="3153336223"/>
              </p:ext>
            </p:extLst>
          </p:nvPr>
        </p:nvGraphicFramePr>
        <p:xfrm>
          <a:off x="1403640" y="1216080"/>
          <a:ext cx="6281640" cy="185928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1800000">
                <a:tc>
                  <a:txBody>
                    <a:bodyPr/>
                    <a:lstStyle/>
                    <a:p>
                      <a:pPr algn="just">
                        <a:lnSpc>
                          <a:spcPct val="115000"/>
                        </a:lnSpc>
                      </a:pPr>
                      <a:r>
                        <a:rPr lang="it-IT" sz="1000" b="1" strike="noStrike" spc="-1" dirty="0">
                          <a:solidFill>
                            <a:srgbClr val="000000"/>
                          </a:solidFill>
                          <a:latin typeface="Century Gothic"/>
                          <a:ea typeface="Times New Roman"/>
                        </a:rPr>
                        <a:t>23)</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La differenza retributiva tra lavoratori dipendenti, per finalità di verifica del rispetto del rapporto </a:t>
                      </a:r>
                      <a:r>
                        <a:rPr lang="it-IT" sz="1000" b="1" u="sng" strike="noStrike" spc="-1" dirty="0">
                          <a:solidFill>
                            <a:srgbClr val="000000"/>
                          </a:solidFill>
                          <a:uFillTx/>
                          <a:latin typeface="Century Gothic"/>
                          <a:ea typeface="Times New Roman"/>
                        </a:rPr>
                        <a:t>uno a otto</a:t>
                      </a:r>
                      <a:r>
                        <a:rPr lang="it-IT" sz="1000" b="1" strike="noStrike" spc="-1" dirty="0">
                          <a:solidFill>
                            <a:srgbClr val="000000"/>
                          </a:solidFill>
                          <a:latin typeface="Century Gothic"/>
                          <a:ea typeface="Times New Roman"/>
                        </a:rPr>
                        <a:t>, di cui all’art. 16 del D.lgs. 117/17 e successive modifiche ed integrazioni, da calcolarsi sulla base della retribuzione annua lorda, </a:t>
                      </a:r>
                      <a:r>
                        <a:rPr lang="it-IT" sz="1000" b="1" u="sng" strike="noStrike" spc="-1" dirty="0">
                          <a:solidFill>
                            <a:srgbClr val="000000"/>
                          </a:solidFill>
                          <a:uFillTx/>
                          <a:latin typeface="Century Gothic"/>
                          <a:ea typeface="Times New Roman"/>
                        </a:rPr>
                        <a:t>ove tale informativa non sia già stata resa o debba essere inserita nel bilancio sociale dell’ente;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Informativa da esporre se NON richiamata nel bilancio sociale (se ne sussiste l’obbligo di redazione);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Riparametrando su base annuale per rapporti part time</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costo lordo dipendente minor qualifica        € __________</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costo lordo dipendente maggior qualifica   € __________</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differenza retributiva                                         € __________</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art. 16 CTS verifica rispetto rapporto “forbice” uno a otto;</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graphicFrame>
        <p:nvGraphicFramePr>
          <p:cNvPr id="317" name="Table 2"/>
          <p:cNvGraphicFramePr/>
          <p:nvPr/>
        </p:nvGraphicFramePr>
        <p:xfrm>
          <a:off x="1403640" y="3069000"/>
          <a:ext cx="6281640" cy="1882140"/>
        </p:xfrm>
        <a:graphic>
          <a:graphicData uri="http://schemas.openxmlformats.org/drawingml/2006/table">
            <a:tbl>
              <a:tblPr/>
              <a:tblGrid>
                <a:gridCol w="327600">
                  <a:extLst>
                    <a:ext uri="{9D8B030D-6E8A-4147-A177-3AD203B41FA5}">
                      <a16:colId xmlns:a16="http://schemas.microsoft.com/office/drawing/2014/main" val="20000"/>
                    </a:ext>
                  </a:extLst>
                </a:gridCol>
                <a:gridCol w="5954040">
                  <a:extLst>
                    <a:ext uri="{9D8B030D-6E8A-4147-A177-3AD203B41FA5}">
                      <a16:colId xmlns:a16="http://schemas.microsoft.com/office/drawing/2014/main" val="20001"/>
                    </a:ext>
                  </a:extLst>
                </a:gridCol>
              </a:tblGrid>
              <a:tr h="0">
                <a:tc>
                  <a:txBody>
                    <a:bodyPr/>
                    <a:lstStyle/>
                    <a:p>
                      <a:pPr algn="just">
                        <a:lnSpc>
                          <a:spcPct val="115000"/>
                        </a:lnSpc>
                      </a:pPr>
                      <a:r>
                        <a:rPr lang="it-IT" sz="1000" b="1" strike="noStrike" spc="-1" dirty="0">
                          <a:solidFill>
                            <a:srgbClr val="000000"/>
                          </a:solidFill>
                          <a:latin typeface="Century Gothic"/>
                          <a:ea typeface="Times New Roman"/>
                        </a:rPr>
                        <a:t>24)</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pPr>
                      <a:r>
                        <a:rPr lang="it-IT" sz="1000" b="1" strike="noStrike" spc="-1" dirty="0">
                          <a:solidFill>
                            <a:srgbClr val="000000"/>
                          </a:solidFill>
                          <a:latin typeface="Century Gothic"/>
                          <a:ea typeface="Times New Roman"/>
                        </a:rPr>
                        <a:t>Una descrizione dell’attività di raccolta fondi rendicontata nella sezione C del rendiconto gestionale, nonché il rendiconto specifico previsto dall’art. 87 c.6, dal quale devono risultare, anche a mezzo di una relazione illustrativa, in modo chiaro e trasparente, le entrate e le spese relative a ciascuna delle celebrazioni, ricorrenze o campagne di sensibilizzazione effettuate occasionalmente di cui all’art. 79 c. 4 lettera a) del D.lgs. 117/17.</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Rendicontazione delle specifiche raccolte abituali e occasionali;</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Richiamo al Regolamento o alla delibera del CD; redazione di apposito/i rendiconto/i di entrate e spese per ciascuna delle celebrazioni … raccolte occasionali, … Relazione Illustrativa, parte integrante del bilancio da depositare al RUNTS;</a:t>
                      </a:r>
                      <a:endParaRPr lang="it-IT" sz="1000" b="0" strike="noStrike" spc="-1" dirty="0">
                        <a:latin typeface="Arial"/>
                      </a:endParaRPr>
                    </a:p>
                    <a:p>
                      <a:pPr>
                        <a:lnSpc>
                          <a:spcPct val="100000"/>
                        </a:lnSpc>
                      </a:pPr>
                      <a:r>
                        <a:rPr lang="it-IT" sz="1000" b="0" strike="noStrike" spc="-1" dirty="0">
                          <a:solidFill>
                            <a:srgbClr val="000000"/>
                          </a:solidFill>
                          <a:latin typeface="Century Gothic"/>
                          <a:ea typeface="Times New Roman"/>
                        </a:rPr>
                        <a:t>Il prospetto della relazione di missione dovrà essere riconciliato con le risultanze della sezione C del bilancio; </a:t>
                      </a:r>
                      <a:endParaRPr lang="it-IT" sz="1000" b="0" strike="noStrike" spc="-1" dirty="0">
                        <a:latin typeface="Arial"/>
                      </a:endParaRPr>
                    </a:p>
                  </a:txBody>
                  <a:tcPr marL="68400" marR="6840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bl>
          </a:graphicData>
        </a:graphic>
      </p:graphicFrame>
      <p:sp>
        <p:nvSpPr>
          <p:cNvPr id="318" name="CustomShape 3"/>
          <p:cNvSpPr/>
          <p:nvPr/>
        </p:nvSpPr>
        <p:spPr>
          <a:xfrm>
            <a:off x="611640" y="4941000"/>
            <a:ext cx="7992360" cy="1430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it-IT" sz="1000" b="0" strike="noStrike" spc="-1">
                <a:solidFill>
                  <a:srgbClr val="000000"/>
                </a:solidFill>
                <a:latin typeface="Century Gothic"/>
                <a:ea typeface="Times New Roman"/>
              </a:rPr>
              <a:t>Si ricorda inoltre l’obbligo di pubblicare sul sito le somme ricevute a titolo di sovvenzioni, sussidi, vantaggi, contributi o aiuti in denaro o in natura, non aventi carattere generale e privi di natura corrispettiva, retributiva o risarcitoria, ricevuti dalla Pubblica Amministrazione per importi superiori a 10.000 euro. Da valutare l’obbligo di segnalazione anche nel bilancio.</a:t>
            </a:r>
            <a:endParaRPr lang="it-IT" sz="1000" b="0" strike="noStrike" spc="-1">
              <a:latin typeface="Arial"/>
            </a:endParaRPr>
          </a:p>
          <a:p>
            <a:pPr algn="just">
              <a:lnSpc>
                <a:spcPct val="100000"/>
              </a:lnSpc>
            </a:pPr>
            <a:r>
              <a:rPr lang="it-IT" sz="1000" b="0" strike="noStrike" spc="-1">
                <a:solidFill>
                  <a:srgbClr val="000000"/>
                </a:solidFill>
                <a:latin typeface="Century Gothic"/>
                <a:ea typeface="Times New Roman"/>
              </a:rPr>
              <a:t>Occorre anche indicare le somme ricevute a titolo di 5 per mille (già evidenziate nel rendiconto gestionale).</a:t>
            </a:r>
            <a:endParaRPr lang="it-IT" sz="1000" b="0" strike="noStrike" spc="-1">
              <a:latin typeface="Arial"/>
            </a:endParaRPr>
          </a:p>
          <a:p>
            <a:pPr algn="just">
              <a:lnSpc>
                <a:spcPct val="100000"/>
              </a:lnSpc>
            </a:pPr>
            <a:r>
              <a:rPr lang="it-IT" sz="1000" b="0" strike="noStrike" spc="-1">
                <a:solidFill>
                  <a:srgbClr val="000000"/>
                </a:solidFill>
                <a:latin typeface="Century Gothic"/>
                <a:ea typeface="Times New Roman"/>
              </a:rPr>
              <a:t>L’ente può riportare ulteriori informazioni quando queste siano ritenute rilevanti per una migliore rappresentazione della situazione patrimoniale e gestionale.</a:t>
            </a:r>
            <a:endParaRPr lang="it-IT" sz="1000" b="0" strike="noStrike" spc="-1">
              <a:latin typeface="Arial"/>
            </a:endParaRPr>
          </a:p>
          <a:p>
            <a:pPr algn="just">
              <a:lnSpc>
                <a:spcPct val="100000"/>
              </a:lnSpc>
            </a:pPr>
            <a:r>
              <a:rPr lang="it-IT" sz="1000" b="0" strike="noStrike" spc="-1">
                <a:solidFill>
                  <a:srgbClr val="000000"/>
                </a:solidFill>
                <a:latin typeface="Century Gothic"/>
                <a:ea typeface="Times New Roman"/>
              </a:rPr>
              <a:t>Si dovranno inserire </a:t>
            </a:r>
            <a:r>
              <a:rPr lang="it-IT" sz="1000" b="1" strike="noStrike" spc="-1">
                <a:solidFill>
                  <a:srgbClr val="000000"/>
                </a:solidFill>
                <a:latin typeface="Century Gothic"/>
                <a:ea typeface="Times New Roman"/>
              </a:rPr>
              <a:t>apposite tabelle numeriche</a:t>
            </a:r>
            <a:r>
              <a:rPr lang="it-IT" sz="1000" b="0" strike="noStrike" spc="-1">
                <a:solidFill>
                  <a:srgbClr val="000000"/>
                </a:solidFill>
                <a:latin typeface="Century Gothic"/>
                <a:ea typeface="Times New Roman"/>
              </a:rPr>
              <a:t> in cui riportare i valori richiamati ai </a:t>
            </a:r>
            <a:r>
              <a:rPr lang="it-IT" sz="1000" b="1" strike="noStrike" spc="-1">
                <a:solidFill>
                  <a:srgbClr val="000000"/>
                </a:solidFill>
                <a:latin typeface="Century Gothic"/>
                <a:ea typeface="Times New Roman"/>
              </a:rPr>
              <a:t>punti 4),5), 6),7),8)</a:t>
            </a:r>
            <a:endParaRPr lang="it-IT" sz="1000" b="0" strike="noStrike" spc="-1">
              <a:latin typeface="Arial"/>
            </a:endParaRPr>
          </a:p>
          <a:p>
            <a:pPr>
              <a:lnSpc>
                <a:spcPct val="100000"/>
              </a:lnSpc>
            </a:pPr>
            <a:endParaRPr lang="it-IT" sz="1000" b="0" strike="noStrike" spc="-1">
              <a:latin typeface="Arial"/>
            </a:endParaRPr>
          </a:p>
        </p:txBody>
      </p:sp>
      <p:sp>
        <p:nvSpPr>
          <p:cNvPr id="319" name="CustomShape 4"/>
          <p:cNvSpPr/>
          <p:nvPr/>
        </p:nvSpPr>
        <p:spPr>
          <a:xfrm>
            <a:off x="755640" y="-531360"/>
            <a:ext cx="6781320" cy="1599840"/>
          </a:xfrm>
          <a:prstGeom prst="rect">
            <a:avLst/>
          </a:prstGeom>
          <a:noFill/>
          <a:ln w="0">
            <a:noFill/>
          </a:ln>
        </p:spPr>
        <p:style>
          <a:lnRef idx="0">
            <a:scrgbClr r="0" g="0" b="0"/>
          </a:lnRef>
          <a:fillRef idx="0">
            <a:scrgbClr r="0" g="0" b="0"/>
          </a:fillRef>
          <a:effectRef idx="0">
            <a:scrgbClr r="0" g="0" b="0"/>
          </a:effectRef>
          <a:fontRef idx="minor"/>
        </p:style>
        <p:txBody>
          <a:bodyPr anchor="b">
            <a:normAutofit/>
          </a:bodyPr>
          <a:lstStyle/>
          <a:p>
            <a:pPr>
              <a:lnSpc>
                <a:spcPct val="100000"/>
              </a:lnSpc>
            </a:pPr>
            <a:r>
              <a:rPr lang="it-IT" sz="3600" b="1" strike="noStrike" spc="-1">
                <a:solidFill>
                  <a:srgbClr val="262626"/>
                </a:solidFill>
                <a:latin typeface="Times New Roman"/>
              </a:rPr>
              <a:t>Relazione di missione</a:t>
            </a:r>
            <a:endParaRPr lang="it-IT" sz="3600" b="0" strike="noStrike" spc="-1">
              <a:latin typeface="Arial"/>
            </a:endParaRPr>
          </a:p>
        </p:txBody>
      </p:sp>
      <p:pic>
        <p:nvPicPr>
          <p:cNvPr id="320" name="Immagine 7"/>
          <p:cNvPicPr/>
          <p:nvPr/>
        </p:nvPicPr>
        <p:blipFill>
          <a:blip r:embed="rId2"/>
          <a:stretch/>
        </p:blipFill>
        <p:spPr>
          <a:xfrm>
            <a:off x="8103240" y="5742000"/>
            <a:ext cx="980280" cy="980280"/>
          </a:xfrm>
          <a:prstGeom prst="rect">
            <a:avLst/>
          </a:prstGeom>
          <a:ln w="0">
            <a:noFill/>
          </a:ln>
        </p:spPr>
      </p:pic>
      <p:sp>
        <p:nvSpPr>
          <p:cNvPr id="321" name="TextShape 5"/>
          <p:cNvSpPr txBox="1"/>
          <p:nvPr/>
        </p:nvSpPr>
        <p:spPr>
          <a:xfrm>
            <a:off x="7620120" y="5687640"/>
            <a:ext cx="761760" cy="364680"/>
          </a:xfrm>
          <a:prstGeom prst="rect">
            <a:avLst/>
          </a:prstGeom>
          <a:noFill/>
          <a:ln w="0">
            <a:noFill/>
          </a:ln>
        </p:spPr>
        <p:txBody>
          <a:bodyPr anchor="ctr">
            <a:noAutofit/>
          </a:bodyPr>
          <a:lstStyle/>
          <a:p>
            <a:pPr algn="r">
              <a:lnSpc>
                <a:spcPct val="100000"/>
              </a:lnSpc>
            </a:pPr>
            <a:fld id="{FD736A71-F29F-417A-9CE4-2290D9A1AAE6}" type="slidenum">
              <a:rPr lang="it-IT" sz="2400" b="0" strike="noStrike" spc="-1">
                <a:solidFill>
                  <a:srgbClr val="262626"/>
                </a:solidFill>
                <a:latin typeface="Impact"/>
              </a:rPr>
              <a:t>30</a:t>
            </a:fld>
            <a:endParaRPr lang="it-IT" sz="2400" b="0" strike="noStrike" spc="-1">
              <a:latin typeface="Times New 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TextShape 1"/>
          <p:cNvSpPr txBox="1"/>
          <p:nvPr/>
        </p:nvSpPr>
        <p:spPr>
          <a:xfrm>
            <a:off x="755640" y="404640"/>
            <a:ext cx="6781320" cy="1599840"/>
          </a:xfrm>
          <a:prstGeom prst="rect">
            <a:avLst/>
          </a:prstGeom>
          <a:noFill/>
          <a:ln w="0">
            <a:noFill/>
          </a:ln>
        </p:spPr>
        <p:txBody>
          <a:bodyPr anchor="b">
            <a:normAutofit/>
          </a:bodyPr>
          <a:lstStyle/>
          <a:p>
            <a:pPr>
              <a:lnSpc>
                <a:spcPct val="100000"/>
              </a:lnSpc>
            </a:pPr>
            <a:r>
              <a:rPr lang="it-IT" sz="4800" b="1" strike="noStrike" spc="-1">
                <a:solidFill>
                  <a:srgbClr val="262626"/>
                </a:solidFill>
                <a:latin typeface="Times New Roman"/>
              </a:rPr>
              <a:t>Artt. 13 e 48 CTS</a:t>
            </a:r>
            <a:endParaRPr lang="it-IT" sz="4800" b="0" strike="noStrike" spc="-1">
              <a:solidFill>
                <a:srgbClr val="000000"/>
              </a:solidFill>
              <a:latin typeface="Times New Roman"/>
            </a:endParaRPr>
          </a:p>
        </p:txBody>
      </p:sp>
      <p:sp>
        <p:nvSpPr>
          <p:cNvPr id="192" name="TextShape 2"/>
          <p:cNvSpPr txBox="1"/>
          <p:nvPr/>
        </p:nvSpPr>
        <p:spPr>
          <a:xfrm>
            <a:off x="755640" y="2349000"/>
            <a:ext cx="7543440" cy="3885840"/>
          </a:xfrm>
          <a:prstGeom prst="rect">
            <a:avLst/>
          </a:prstGeom>
          <a:noFill/>
          <a:ln w="0">
            <a:noFill/>
          </a:ln>
        </p:spPr>
        <p:txBody>
          <a:bodyPr anchor="ctr">
            <a:normAutofit/>
          </a:bodyPr>
          <a:lstStyle/>
          <a:p>
            <a:pPr>
              <a:lnSpc>
                <a:spcPct val="100000"/>
              </a:lnSpc>
              <a:spcBef>
                <a:spcPts val="479"/>
              </a:spcBef>
              <a:tabLst>
                <a:tab pos="0" algn="l"/>
              </a:tabLst>
            </a:pPr>
            <a:r>
              <a:rPr lang="it-IT" sz="2400" b="0" strike="noStrike" spc="-1">
                <a:solidFill>
                  <a:srgbClr val="303030"/>
                </a:solidFill>
                <a:latin typeface="Times New Roman"/>
              </a:rPr>
              <a:t>Entro il 30 giugno di ogni anno, deposito presso il Registro unico nazionale del Terzo settore (RUNTS):</a:t>
            </a:r>
          </a:p>
          <a:p>
            <a:pPr marL="274320" indent="-273960">
              <a:lnSpc>
                <a:spcPct val="100000"/>
              </a:lnSpc>
              <a:spcBef>
                <a:spcPts val="479"/>
              </a:spcBef>
              <a:buClr>
                <a:srgbClr val="AD0101"/>
              </a:buClr>
              <a:buFont typeface="Arial"/>
              <a:buChar char="•"/>
              <a:tabLst>
                <a:tab pos="0" algn="l"/>
              </a:tabLst>
            </a:pPr>
            <a:r>
              <a:rPr lang="it-IT" sz="2400" b="0" strike="noStrike" spc="-1">
                <a:solidFill>
                  <a:srgbClr val="303030"/>
                </a:solidFill>
                <a:latin typeface="Times New Roman"/>
              </a:rPr>
              <a:t>bilancio d’esercizio precedente;</a:t>
            </a:r>
          </a:p>
          <a:p>
            <a:pPr marL="274320" indent="-273960">
              <a:lnSpc>
                <a:spcPct val="100000"/>
              </a:lnSpc>
              <a:spcBef>
                <a:spcPts val="479"/>
              </a:spcBef>
              <a:buClr>
                <a:srgbClr val="AD0101"/>
              </a:buClr>
              <a:buFont typeface="Arial"/>
              <a:buChar char="•"/>
              <a:tabLst>
                <a:tab pos="0" algn="l"/>
              </a:tabLst>
            </a:pPr>
            <a:r>
              <a:rPr lang="it-IT" sz="2400" b="0" strike="noStrike" spc="-1">
                <a:solidFill>
                  <a:srgbClr val="303030"/>
                </a:solidFill>
                <a:latin typeface="Times New Roman"/>
              </a:rPr>
              <a:t>bilancio sociale (ove previsto) dell’esercizio precedente;</a:t>
            </a:r>
          </a:p>
          <a:p>
            <a:pPr marL="274320" indent="-273960">
              <a:lnSpc>
                <a:spcPct val="100000"/>
              </a:lnSpc>
              <a:spcBef>
                <a:spcPts val="479"/>
              </a:spcBef>
              <a:buClr>
                <a:srgbClr val="AD0101"/>
              </a:buClr>
              <a:buFont typeface="Arial"/>
              <a:buChar char="•"/>
              <a:tabLst>
                <a:tab pos="0" algn="l"/>
              </a:tabLst>
            </a:pPr>
            <a:r>
              <a:rPr lang="it-IT" sz="2400" b="0" strike="noStrike" spc="-1">
                <a:solidFill>
                  <a:srgbClr val="303030"/>
                </a:solidFill>
                <a:latin typeface="Times New Roman"/>
              </a:rPr>
              <a:t>rendiconti delle raccolte fondi svolte nell’esercizio precedente.</a:t>
            </a:r>
          </a:p>
          <a:p>
            <a:pPr>
              <a:lnSpc>
                <a:spcPct val="100000"/>
              </a:lnSpc>
              <a:spcBef>
                <a:spcPts val="479"/>
              </a:spcBef>
              <a:tabLst>
                <a:tab pos="0" algn="l"/>
              </a:tabLst>
            </a:pPr>
            <a:endParaRPr lang="it-IT" sz="2400" b="0" strike="noStrike" spc="-1">
              <a:solidFill>
                <a:srgbClr val="303030"/>
              </a:solidFill>
              <a:latin typeface="Times New Roman"/>
            </a:endParaRPr>
          </a:p>
        </p:txBody>
      </p:sp>
      <p:pic>
        <p:nvPicPr>
          <p:cNvPr id="193" name="Immagine 3"/>
          <p:cNvPicPr/>
          <p:nvPr/>
        </p:nvPicPr>
        <p:blipFill>
          <a:blip r:embed="rId2"/>
          <a:stretch/>
        </p:blipFill>
        <p:spPr>
          <a:xfrm>
            <a:off x="8103240" y="5742000"/>
            <a:ext cx="980280" cy="980280"/>
          </a:xfrm>
          <a:prstGeom prst="rect">
            <a:avLst/>
          </a:prstGeom>
          <a:ln w="0">
            <a:noFill/>
          </a:ln>
        </p:spPr>
      </p:pic>
      <p:sp>
        <p:nvSpPr>
          <p:cNvPr id="194"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2865BC78-64D9-46E0-8D90-8A8B291B6D76}" type="slidenum">
              <a:rPr lang="it-IT" sz="2400" b="0" strike="noStrike" spc="-1">
                <a:solidFill>
                  <a:srgbClr val="262626"/>
                </a:solidFill>
                <a:latin typeface="Impact"/>
              </a:rPr>
              <a:t>4</a:t>
            </a:fld>
            <a:endParaRPr lang="it-IT" sz="2400" b="0" strike="noStrike" spc="-1">
              <a:latin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 name="TextShape 1"/>
          <p:cNvSpPr txBox="1"/>
          <p:nvPr/>
        </p:nvSpPr>
        <p:spPr>
          <a:xfrm>
            <a:off x="395640" y="692640"/>
            <a:ext cx="8229240" cy="364680"/>
          </a:xfrm>
          <a:prstGeom prst="rect">
            <a:avLst/>
          </a:prstGeom>
          <a:noFill/>
          <a:ln w="0">
            <a:noFill/>
          </a:ln>
        </p:spPr>
        <p:txBody>
          <a:bodyPr anchor="b">
            <a:normAutofit fontScale="25000" lnSpcReduction="20000"/>
          </a:bodyPr>
          <a:lstStyle/>
          <a:p>
            <a:pPr algn="ctr">
              <a:lnSpc>
                <a:spcPct val="100000"/>
              </a:lnSpc>
            </a:pPr>
            <a:br>
              <a:rPr dirty="0"/>
            </a:br>
            <a:r>
              <a:rPr lang="it-IT" sz="4000" b="1" strike="noStrike" spc="-1" dirty="0">
                <a:solidFill>
                  <a:srgbClr val="262626"/>
                </a:solidFill>
                <a:latin typeface="Times New Roman"/>
              </a:rPr>
              <a:t>Ipotesi di iter approvazione bilancio</a:t>
            </a:r>
            <a:br>
              <a:rPr dirty="0"/>
            </a:br>
            <a:endParaRPr lang="it-IT" sz="4000" b="0" strike="noStrike" spc="-1" dirty="0">
              <a:solidFill>
                <a:srgbClr val="000000"/>
              </a:solidFill>
              <a:latin typeface="Times New Roman"/>
            </a:endParaRPr>
          </a:p>
        </p:txBody>
      </p:sp>
      <p:graphicFrame>
        <p:nvGraphicFramePr>
          <p:cNvPr id="196" name="Table 2"/>
          <p:cNvGraphicFramePr/>
          <p:nvPr>
            <p:extLst>
              <p:ext uri="{D42A27DB-BD31-4B8C-83A1-F6EECF244321}">
                <p14:modId xmlns:p14="http://schemas.microsoft.com/office/powerpoint/2010/main" val="3651568875"/>
              </p:ext>
            </p:extLst>
          </p:nvPr>
        </p:nvGraphicFramePr>
        <p:xfrm>
          <a:off x="1690740" y="1042734"/>
          <a:ext cx="5762520" cy="5081231"/>
        </p:xfrm>
        <a:graphic>
          <a:graphicData uri="http://schemas.openxmlformats.org/drawingml/2006/table">
            <a:tbl>
              <a:tblPr/>
              <a:tblGrid>
                <a:gridCol w="1920600">
                  <a:extLst>
                    <a:ext uri="{9D8B030D-6E8A-4147-A177-3AD203B41FA5}">
                      <a16:colId xmlns:a16="http://schemas.microsoft.com/office/drawing/2014/main" val="20000"/>
                    </a:ext>
                  </a:extLst>
                </a:gridCol>
                <a:gridCol w="1920600">
                  <a:extLst>
                    <a:ext uri="{9D8B030D-6E8A-4147-A177-3AD203B41FA5}">
                      <a16:colId xmlns:a16="http://schemas.microsoft.com/office/drawing/2014/main" val="20001"/>
                    </a:ext>
                  </a:extLst>
                </a:gridCol>
                <a:gridCol w="1921320">
                  <a:extLst>
                    <a:ext uri="{9D8B030D-6E8A-4147-A177-3AD203B41FA5}">
                      <a16:colId xmlns:a16="http://schemas.microsoft.com/office/drawing/2014/main" val="20002"/>
                    </a:ext>
                  </a:extLst>
                </a:gridCol>
              </a:tblGrid>
              <a:tr h="251399">
                <a:tc>
                  <a:txBody>
                    <a:bodyPr/>
                    <a:lstStyle/>
                    <a:p>
                      <a:pPr algn="ctr">
                        <a:lnSpc>
                          <a:spcPct val="115000"/>
                        </a:lnSpc>
                        <a:spcAft>
                          <a:spcPts val="1001"/>
                        </a:spcAft>
                      </a:pPr>
                      <a:r>
                        <a:rPr lang="it-IT" sz="1050" b="1" strike="noStrike" spc="-1">
                          <a:solidFill>
                            <a:srgbClr val="000000"/>
                          </a:solidFill>
                          <a:latin typeface="Times New Roman"/>
                          <a:ea typeface="Times New Roman"/>
                        </a:rPr>
                        <a:t>CHI</a:t>
                      </a:r>
                      <a:endParaRPr lang="it-IT" sz="105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spcAft>
                          <a:spcPts val="1001"/>
                        </a:spcAft>
                      </a:pPr>
                      <a:r>
                        <a:rPr lang="it-IT" sz="1050" b="1" strike="noStrike" spc="-1">
                          <a:solidFill>
                            <a:srgbClr val="000000"/>
                          </a:solidFill>
                          <a:latin typeface="Times New Roman"/>
                          <a:ea typeface="Times New Roman"/>
                        </a:rPr>
                        <a:t>COSA</a:t>
                      </a:r>
                      <a:endParaRPr lang="it-IT" sz="105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ctr">
                        <a:lnSpc>
                          <a:spcPct val="115000"/>
                        </a:lnSpc>
                        <a:spcAft>
                          <a:spcPts val="1001"/>
                        </a:spcAft>
                      </a:pPr>
                      <a:r>
                        <a:rPr lang="it-IT" sz="1050" b="1" strike="noStrike" spc="-1">
                          <a:solidFill>
                            <a:srgbClr val="000000"/>
                          </a:solidFill>
                          <a:latin typeface="Times New Roman"/>
                          <a:ea typeface="Times New Roman"/>
                        </a:rPr>
                        <a:t>QUANDO</a:t>
                      </a:r>
                      <a:endParaRPr lang="it-IT" sz="105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0"/>
                  </a:ext>
                </a:extLst>
              </a:tr>
              <a:tr h="873494">
                <a:tc>
                  <a:txBody>
                    <a:bodyPr/>
                    <a:lstStyle/>
                    <a:p>
                      <a:pPr algn="just">
                        <a:lnSpc>
                          <a:spcPct val="115000"/>
                        </a:lnSpc>
                        <a:spcAft>
                          <a:spcPts val="1001"/>
                        </a:spcAft>
                      </a:pPr>
                      <a:r>
                        <a:rPr lang="it-IT" sz="1000" b="0" strike="noStrike" spc="-1">
                          <a:solidFill>
                            <a:srgbClr val="000000"/>
                          </a:solidFill>
                          <a:latin typeface="Times New Roman"/>
                          <a:ea typeface="Times New Roman"/>
                        </a:rPr>
                        <a:t>Consiglio Direttivo </a:t>
                      </a:r>
                      <a:endParaRPr lang="it-IT" sz="1000" b="0" strike="noStrike" spc="-1">
                        <a:latin typeface="Arial"/>
                      </a:endParaRPr>
                    </a:p>
                    <a:p>
                      <a:pPr algn="just">
                        <a:lnSpc>
                          <a:spcPct val="115000"/>
                        </a:lnSpc>
                        <a:spcAft>
                          <a:spcPts val="1001"/>
                        </a:spcAft>
                      </a:pPr>
                      <a:r>
                        <a:rPr lang="it-IT" sz="1000" b="0" strike="noStrike" spc="-1">
                          <a:solidFill>
                            <a:srgbClr val="000000"/>
                          </a:solidFill>
                          <a:latin typeface="Times New Roman"/>
                          <a:ea typeface="Times New Roman"/>
                        </a:rPr>
                        <a:t>(con il supporto dell’ufficio amministrativo e dei professionisti del Comitato)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Predisposizione del progetto di Bilancio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1" strike="noStrike" spc="-1">
                          <a:solidFill>
                            <a:srgbClr val="000000"/>
                          </a:solidFill>
                          <a:latin typeface="Times New Roman"/>
                          <a:ea typeface="Times New Roman"/>
                        </a:rPr>
                        <a:t> </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1"/>
                  </a:ext>
                </a:extLst>
              </a:tr>
              <a:tr h="627629">
                <a:tc>
                  <a:txBody>
                    <a:bodyPr/>
                    <a:lstStyle/>
                    <a:p>
                      <a:pPr algn="just">
                        <a:lnSpc>
                          <a:spcPct val="115000"/>
                        </a:lnSpc>
                        <a:spcAft>
                          <a:spcPts val="1001"/>
                        </a:spcAft>
                      </a:pPr>
                      <a:r>
                        <a:rPr lang="it-IT" sz="1000" b="0" strike="noStrike" spc="-1">
                          <a:solidFill>
                            <a:srgbClr val="000000"/>
                          </a:solidFill>
                          <a:latin typeface="Times New Roman"/>
                          <a:ea typeface="Times New Roman"/>
                        </a:rPr>
                        <a:t>Consiglio Direttivo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Approvazione del progetto di Bilancio e invio al Revisore</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31 marzo (data consigliata)</a:t>
                      </a:r>
                      <a:endParaRPr lang="it-IT" sz="1000" b="0" strike="noStrike" spc="-1" dirty="0">
                        <a:latin typeface="Arial"/>
                      </a:endParaRPr>
                    </a:p>
                    <a:p>
                      <a:pPr algn="just">
                        <a:lnSpc>
                          <a:spcPct val="115000"/>
                        </a:lnSpc>
                        <a:spcAft>
                          <a:spcPts val="600"/>
                        </a:spcAft>
                      </a:pPr>
                      <a:r>
                        <a:rPr lang="it-IT" sz="1000" b="0" strike="noStrike" spc="-1" dirty="0">
                          <a:solidFill>
                            <a:srgbClr val="000000"/>
                          </a:solidFill>
                          <a:latin typeface="Times New Roman"/>
                          <a:ea typeface="Times New Roman"/>
                        </a:rPr>
                        <a:t>(comunque non oltre il 31 maggio)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2"/>
                  </a:ext>
                </a:extLst>
              </a:tr>
              <a:tr h="581839">
                <a:tc>
                  <a:txBody>
                    <a:bodyPr/>
                    <a:lstStyle/>
                    <a:p>
                      <a:pPr algn="just">
                        <a:lnSpc>
                          <a:spcPct val="115000"/>
                        </a:lnSpc>
                        <a:spcAft>
                          <a:spcPts val="1001"/>
                        </a:spcAft>
                      </a:pPr>
                      <a:r>
                        <a:rPr lang="it-IT" sz="1000" b="0" strike="noStrike" spc="-1">
                          <a:solidFill>
                            <a:srgbClr val="000000"/>
                          </a:solidFill>
                          <a:latin typeface="Times New Roman"/>
                          <a:ea typeface="Times New Roman"/>
                        </a:rPr>
                        <a:t>Revisore dei conti</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Relazione al bilancio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Almeno 15 giorni prima dell’assemblea dei soci (data consigliata)</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3"/>
                  </a:ext>
                </a:extLst>
              </a:tr>
              <a:tr h="873494">
                <a:tc>
                  <a:txBody>
                    <a:bodyPr/>
                    <a:lstStyle/>
                    <a:p>
                      <a:pPr algn="just">
                        <a:lnSpc>
                          <a:spcPct val="115000"/>
                        </a:lnSpc>
                        <a:spcAft>
                          <a:spcPts val="1001"/>
                        </a:spcAft>
                      </a:pPr>
                      <a:r>
                        <a:rPr lang="it-IT" sz="1000" b="0" strike="noStrike" spc="-1">
                          <a:solidFill>
                            <a:srgbClr val="000000"/>
                          </a:solidFill>
                          <a:latin typeface="Times New Roman"/>
                          <a:ea typeface="Times New Roman"/>
                        </a:rPr>
                        <a:t>Consiglio Direttivo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Pubblicazione del fascicolo di bilancio / Messa a disposizione dei soci presso la sede</a:t>
                      </a:r>
                    </a:p>
                    <a:p>
                      <a:pPr algn="just">
                        <a:lnSpc>
                          <a:spcPct val="115000"/>
                        </a:lnSpc>
                        <a:spcAft>
                          <a:spcPts val="1001"/>
                        </a:spcAft>
                      </a:pPr>
                      <a:r>
                        <a:rPr lang="it-IT" sz="1000" b="0" strike="noStrike" spc="-1" dirty="0">
                          <a:solidFill>
                            <a:srgbClr val="000000"/>
                          </a:solidFill>
                          <a:latin typeface="Times New Roman"/>
                          <a:ea typeface="Times New Roman"/>
                        </a:rPr>
                        <a:t>Convocazione assemblea dei soci</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Almeno 15 giorni prima della data prevista per la prima adunanza</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4"/>
                  </a:ext>
                </a:extLst>
              </a:tr>
              <a:tr h="704383">
                <a:tc>
                  <a:txBody>
                    <a:bodyPr/>
                    <a:lstStyle/>
                    <a:p>
                      <a:pPr algn="just">
                        <a:lnSpc>
                          <a:spcPct val="115000"/>
                        </a:lnSpc>
                        <a:spcAft>
                          <a:spcPts val="1001"/>
                        </a:spcAft>
                      </a:pPr>
                      <a:r>
                        <a:rPr lang="it-IT" sz="1000" b="0" strike="noStrike" spc="-1">
                          <a:solidFill>
                            <a:srgbClr val="000000"/>
                          </a:solidFill>
                          <a:latin typeface="Times New Roman"/>
                          <a:ea typeface="Times New Roman"/>
                        </a:rPr>
                        <a:t>Assemblea dei soci</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Approvazione del bilancio d’esercizio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Entro 120 giorni chiusura esercizio (data consigliata)</a:t>
                      </a:r>
                      <a:endParaRPr lang="it-IT" sz="1000" b="0" strike="noStrike" spc="-1" dirty="0">
                        <a:latin typeface="Arial"/>
                      </a:endParaRPr>
                    </a:p>
                    <a:p>
                      <a:pPr algn="just">
                        <a:lnSpc>
                          <a:spcPct val="115000"/>
                        </a:lnSpc>
                        <a:spcAft>
                          <a:spcPts val="1001"/>
                        </a:spcAft>
                      </a:pPr>
                      <a:r>
                        <a:rPr lang="it-IT" sz="1000" b="0" strike="noStrike" spc="-1" dirty="0">
                          <a:solidFill>
                            <a:srgbClr val="000000"/>
                          </a:solidFill>
                          <a:latin typeface="Times New Roman"/>
                          <a:ea typeface="Times New Roman"/>
                        </a:rPr>
                        <a:t>(comunque non oltre il 30 giugno)</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5"/>
                  </a:ext>
                </a:extLst>
              </a:tr>
              <a:tr h="412728">
                <a:tc>
                  <a:txBody>
                    <a:bodyPr/>
                    <a:lstStyle/>
                    <a:p>
                      <a:pPr algn="just">
                        <a:lnSpc>
                          <a:spcPct val="115000"/>
                        </a:lnSpc>
                        <a:spcAft>
                          <a:spcPts val="1001"/>
                        </a:spcAft>
                      </a:pPr>
                      <a:r>
                        <a:rPr lang="it-IT" sz="1000" b="0" strike="noStrike" spc="-1">
                          <a:solidFill>
                            <a:srgbClr val="000000"/>
                          </a:solidFill>
                          <a:latin typeface="Times New Roman"/>
                          <a:ea typeface="Times New Roman"/>
                        </a:rPr>
                        <a:t>Consiglio Direttivo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Invio del fascicolo di bilancio al Comitato Regionale</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a:solidFill>
                            <a:srgbClr val="000000"/>
                          </a:solidFill>
                          <a:latin typeface="Times New Roman"/>
                          <a:ea typeface="Times New Roman"/>
                        </a:rPr>
                        <a:t>Entro i 15 giorni successivi all’approvazione del bilancio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6"/>
                  </a:ext>
                </a:extLst>
              </a:tr>
              <a:tr h="0">
                <a:tc>
                  <a:txBody>
                    <a:bodyPr/>
                    <a:lstStyle/>
                    <a:p>
                      <a:pPr algn="just">
                        <a:lnSpc>
                          <a:spcPct val="115000"/>
                        </a:lnSpc>
                        <a:spcAft>
                          <a:spcPts val="1001"/>
                        </a:spcAft>
                      </a:pPr>
                      <a:r>
                        <a:rPr lang="it-IT" sz="1000" b="0" strike="noStrike" spc="-1">
                          <a:solidFill>
                            <a:srgbClr val="000000"/>
                          </a:solidFill>
                          <a:latin typeface="Times New Roman"/>
                          <a:ea typeface="Times New Roman"/>
                        </a:rPr>
                        <a:t>Consiglio Direttivo</a:t>
                      </a:r>
                      <a:endParaRPr lang="it-IT" sz="1000" b="0" strike="noStrike" spc="-1">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1001"/>
                        </a:spcAft>
                      </a:pPr>
                      <a:r>
                        <a:rPr lang="it-IT" sz="1000" b="0" strike="noStrike" spc="-1" dirty="0">
                          <a:solidFill>
                            <a:srgbClr val="000000"/>
                          </a:solidFill>
                          <a:latin typeface="Times New Roman"/>
                          <a:ea typeface="Times New Roman"/>
                        </a:rPr>
                        <a:t>Deposito del bilancio d’esercizio e della relazione del revisore al RUNTS </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tc>
                  <a:txBody>
                    <a:bodyPr/>
                    <a:lstStyle/>
                    <a:p>
                      <a:pPr algn="just">
                        <a:lnSpc>
                          <a:spcPct val="115000"/>
                        </a:lnSpc>
                        <a:spcAft>
                          <a:spcPts val="600"/>
                        </a:spcAft>
                      </a:pPr>
                      <a:r>
                        <a:rPr lang="it-IT" sz="1000" b="0" strike="noStrike" spc="-1" dirty="0">
                          <a:solidFill>
                            <a:srgbClr val="000000"/>
                          </a:solidFill>
                          <a:latin typeface="Times New Roman"/>
                          <a:ea typeface="Times New Roman"/>
                        </a:rPr>
                        <a:t>Entro il 30 giugno</a:t>
                      </a:r>
                      <a:endParaRPr lang="it-IT" sz="1000" b="0" strike="noStrike" spc="-1" dirty="0">
                        <a:latin typeface="Arial"/>
                      </a:endParaRPr>
                    </a:p>
                    <a:p>
                      <a:pPr algn="just">
                        <a:lnSpc>
                          <a:spcPct val="115000"/>
                        </a:lnSpc>
                        <a:spcAft>
                          <a:spcPts val="1001"/>
                        </a:spcAft>
                      </a:pPr>
                      <a:r>
                        <a:rPr lang="it-IT" sz="1000" b="0" strike="noStrike" spc="-1" dirty="0">
                          <a:solidFill>
                            <a:srgbClr val="000000"/>
                          </a:solidFill>
                          <a:latin typeface="Times New Roman"/>
                          <a:ea typeface="Times New Roman"/>
                        </a:rPr>
                        <a:t>(termine perentorio previsto dall’art. 48 Codice ETS)</a:t>
                      </a:r>
                      <a:endParaRPr lang="it-IT" sz="1000" b="0" strike="noStrike" spc="-1" dirty="0">
                        <a:latin typeface="Arial"/>
                      </a:endParaRPr>
                    </a:p>
                  </a:txBody>
                  <a:tcPr marL="63360" marR="63360">
                    <a:lnL w="12240">
                      <a:solidFill>
                        <a:srgbClr val="000000"/>
                      </a:solidFill>
                    </a:lnL>
                    <a:lnR w="12240">
                      <a:solidFill>
                        <a:srgbClr val="000000"/>
                      </a:solidFill>
                    </a:lnR>
                    <a:lnT w="12240">
                      <a:solidFill>
                        <a:srgbClr val="000000"/>
                      </a:solidFill>
                    </a:lnT>
                    <a:lnB w="12240">
                      <a:solidFill>
                        <a:srgbClr val="000000"/>
                      </a:solidFill>
                    </a:lnB>
                    <a:noFill/>
                  </a:tcPr>
                </a:tc>
                <a:extLst>
                  <a:ext uri="{0D108BD9-81ED-4DB2-BD59-A6C34878D82A}">
                    <a16:rowId xmlns:a16="http://schemas.microsoft.com/office/drawing/2014/main" val="10007"/>
                  </a:ext>
                </a:extLst>
              </a:tr>
            </a:tbl>
          </a:graphicData>
        </a:graphic>
      </p:graphicFrame>
      <p:pic>
        <p:nvPicPr>
          <p:cNvPr id="197" name="Immagine 3"/>
          <p:cNvPicPr/>
          <p:nvPr/>
        </p:nvPicPr>
        <p:blipFill>
          <a:blip r:embed="rId2"/>
          <a:stretch/>
        </p:blipFill>
        <p:spPr>
          <a:xfrm>
            <a:off x="8103240" y="5742000"/>
            <a:ext cx="980280" cy="980280"/>
          </a:xfrm>
          <a:prstGeom prst="rect">
            <a:avLst/>
          </a:prstGeom>
          <a:ln w="0">
            <a:noFill/>
          </a:ln>
        </p:spPr>
      </p:pic>
      <p:sp>
        <p:nvSpPr>
          <p:cNvPr id="198"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1A6FE149-B754-4FD7-BF88-1AA42D88B9F8}" type="slidenum">
              <a:rPr lang="it-IT" sz="2400" b="0" strike="noStrike" spc="-1">
                <a:solidFill>
                  <a:srgbClr val="262626"/>
                </a:solidFill>
                <a:latin typeface="Impact"/>
              </a:rPr>
              <a:t>5</a:t>
            </a:fld>
            <a:endParaRPr lang="it-IT" sz="2400" b="0" strike="noStrike" spc="-1">
              <a:latin typeface="Times New 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 name="TextShape 1"/>
          <p:cNvSpPr txBox="1"/>
          <p:nvPr/>
        </p:nvSpPr>
        <p:spPr>
          <a:xfrm>
            <a:off x="1331640" y="1268640"/>
            <a:ext cx="8229240" cy="1142640"/>
          </a:xfrm>
          <a:prstGeom prst="rect">
            <a:avLst/>
          </a:prstGeom>
          <a:noFill/>
          <a:ln w="0">
            <a:noFill/>
          </a:ln>
        </p:spPr>
        <p:txBody>
          <a:bodyPr anchor="b">
            <a:normAutofit fontScale="31000"/>
          </a:bodyPr>
          <a:lstStyle/>
          <a:p>
            <a:pPr>
              <a:lnSpc>
                <a:spcPct val="100000"/>
              </a:lnSpc>
            </a:pPr>
            <a:br/>
            <a:r>
              <a:rPr lang="it-IT" sz="4000" b="1" strike="noStrike" spc="-1">
                <a:solidFill>
                  <a:srgbClr val="262626"/>
                </a:solidFill>
                <a:latin typeface="Times New Roman"/>
              </a:rPr>
              <a:t>Le diverse tipologie di bilancio</a:t>
            </a:r>
            <a:br/>
            <a:endParaRPr lang="it-IT" sz="4000" b="0" strike="noStrike" spc="-1">
              <a:solidFill>
                <a:srgbClr val="000000"/>
              </a:solidFill>
              <a:latin typeface="Times New Roman"/>
            </a:endParaRPr>
          </a:p>
        </p:txBody>
      </p:sp>
      <p:sp>
        <p:nvSpPr>
          <p:cNvPr id="200" name="TextShape 2"/>
          <p:cNvSpPr txBox="1"/>
          <p:nvPr/>
        </p:nvSpPr>
        <p:spPr>
          <a:xfrm>
            <a:off x="755640" y="2205000"/>
            <a:ext cx="7543440" cy="3885840"/>
          </a:xfrm>
          <a:prstGeom prst="rect">
            <a:avLst/>
          </a:prstGeom>
          <a:noFill/>
          <a:ln w="0">
            <a:noFill/>
          </a:ln>
        </p:spPr>
        <p:txBody>
          <a:bodyPr anchor="ctr">
            <a:noAutofit/>
          </a:bodyPr>
          <a:lstStyle/>
          <a:p>
            <a:pPr marL="457200" indent="-456840">
              <a:lnSpc>
                <a:spcPct val="100000"/>
              </a:lnSpc>
              <a:spcBef>
                <a:spcPts val="479"/>
              </a:spcBef>
              <a:buClr>
                <a:srgbClr val="AD0101"/>
              </a:buClr>
              <a:buFont typeface="Arial"/>
              <a:buAutoNum type="arabicPeriod"/>
            </a:pPr>
            <a:r>
              <a:rPr lang="it-IT" sz="2400" b="0" strike="noStrike" spc="-1">
                <a:solidFill>
                  <a:srgbClr val="303030"/>
                </a:solidFill>
                <a:latin typeface="Times New Roman"/>
              </a:rPr>
              <a:t>RENDICONTO PER CASSA per ODV con </a:t>
            </a:r>
          </a:p>
          <a:p>
            <a:pPr>
              <a:lnSpc>
                <a:spcPct val="100000"/>
              </a:lnSpc>
              <a:spcBef>
                <a:spcPts val="479"/>
              </a:spcBef>
              <a:tabLst>
                <a:tab pos="0" algn="l"/>
              </a:tabLst>
            </a:pPr>
            <a:r>
              <a:rPr lang="it-IT" sz="2400" b="0" strike="noStrike" spc="-1">
                <a:solidFill>
                  <a:srgbClr val="303030"/>
                </a:solidFill>
                <a:latin typeface="Times New Roman"/>
              </a:rPr>
              <a:t>ricavi &lt; 220.000 (FACOLTA’): PRINCIPIO DI CASSA</a:t>
            </a:r>
          </a:p>
          <a:p>
            <a:pPr>
              <a:lnSpc>
                <a:spcPct val="100000"/>
              </a:lnSpc>
              <a:spcBef>
                <a:spcPts val="479"/>
              </a:spcBef>
              <a:tabLst>
                <a:tab pos="0" algn="l"/>
              </a:tabLst>
            </a:pPr>
            <a:endParaRPr lang="it-IT" sz="2400" b="0" strike="noStrike" spc="-1">
              <a:solidFill>
                <a:srgbClr val="303030"/>
              </a:solidFill>
              <a:latin typeface="Times New Roman"/>
            </a:endParaRPr>
          </a:p>
          <a:p>
            <a:pPr>
              <a:lnSpc>
                <a:spcPct val="100000"/>
              </a:lnSpc>
              <a:spcBef>
                <a:spcPts val="479"/>
              </a:spcBef>
              <a:tabLst>
                <a:tab pos="0" algn="l"/>
              </a:tabLst>
            </a:pPr>
            <a:r>
              <a:rPr lang="it-IT" sz="2400" b="0" strike="noStrike" spc="-1">
                <a:solidFill>
                  <a:srgbClr val="C00000"/>
                </a:solidFill>
                <a:latin typeface="Times New Roman"/>
              </a:rPr>
              <a:t>2.</a:t>
            </a:r>
            <a:r>
              <a:rPr lang="it-IT" sz="2400" b="0" strike="noStrike" spc="-1">
                <a:solidFill>
                  <a:srgbClr val="303030"/>
                </a:solidFill>
                <a:latin typeface="Times New Roman"/>
              </a:rPr>
              <a:t> BILANCIO “ORDINARIO” per tutti gli altri soggetti, (OBBLIGO): PRINCIPIO DI COMPETENZA</a:t>
            </a:r>
          </a:p>
          <a:p>
            <a:pPr>
              <a:lnSpc>
                <a:spcPct val="100000"/>
              </a:lnSpc>
              <a:spcBef>
                <a:spcPts val="479"/>
              </a:spcBef>
              <a:tabLst>
                <a:tab pos="0" algn="l"/>
              </a:tabLst>
            </a:pPr>
            <a:endParaRPr lang="it-IT" sz="2400" b="0" strike="noStrike" spc="-1">
              <a:solidFill>
                <a:srgbClr val="303030"/>
              </a:solidFill>
              <a:latin typeface="Times New Roman"/>
            </a:endParaRPr>
          </a:p>
        </p:txBody>
      </p:sp>
      <p:pic>
        <p:nvPicPr>
          <p:cNvPr id="201" name="Immagine 3"/>
          <p:cNvPicPr/>
          <p:nvPr/>
        </p:nvPicPr>
        <p:blipFill>
          <a:blip r:embed="rId2"/>
          <a:stretch/>
        </p:blipFill>
        <p:spPr>
          <a:xfrm>
            <a:off x="8103240" y="5742000"/>
            <a:ext cx="980280" cy="980280"/>
          </a:xfrm>
          <a:prstGeom prst="rect">
            <a:avLst/>
          </a:prstGeom>
          <a:ln w="0">
            <a:noFill/>
          </a:ln>
        </p:spPr>
      </p:pic>
      <p:sp>
        <p:nvSpPr>
          <p:cNvPr id="202"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19B4D064-18CE-445D-9AFE-00511A5ADEA2}" type="slidenum">
              <a:rPr lang="it-IT" sz="2400" b="0" strike="noStrike" spc="-1">
                <a:solidFill>
                  <a:srgbClr val="262626"/>
                </a:solidFill>
                <a:latin typeface="Impact"/>
              </a:rPr>
              <a:t>6</a:t>
            </a:fld>
            <a:endParaRPr lang="it-IT" sz="2400" b="0" strike="noStrike" spc="-1">
              <a:latin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TextShape 1"/>
          <p:cNvSpPr txBox="1"/>
          <p:nvPr/>
        </p:nvSpPr>
        <p:spPr>
          <a:xfrm>
            <a:off x="827640" y="620640"/>
            <a:ext cx="6781320" cy="1599840"/>
          </a:xfrm>
          <a:prstGeom prst="rect">
            <a:avLst/>
          </a:prstGeom>
          <a:noFill/>
          <a:ln w="0">
            <a:noFill/>
          </a:ln>
        </p:spPr>
        <p:txBody>
          <a:bodyPr anchor="b">
            <a:normAutofit fontScale="55000"/>
          </a:bodyPr>
          <a:lstStyle/>
          <a:p>
            <a:pPr>
              <a:lnSpc>
                <a:spcPct val="100000"/>
              </a:lnSpc>
            </a:pPr>
            <a:br/>
            <a:r>
              <a:rPr lang="it-IT" sz="4000" b="1" strike="noStrike" spc="-1">
                <a:solidFill>
                  <a:srgbClr val="262626"/>
                </a:solidFill>
                <a:latin typeface="Times New Roman"/>
              </a:rPr>
              <a:t>Bilancio ordinario</a:t>
            </a:r>
            <a:br/>
            <a:endParaRPr lang="it-IT" sz="4000" b="0" strike="noStrike" spc="-1">
              <a:solidFill>
                <a:srgbClr val="000000"/>
              </a:solidFill>
              <a:latin typeface="Times New Roman"/>
            </a:endParaRPr>
          </a:p>
        </p:txBody>
      </p:sp>
      <p:sp>
        <p:nvSpPr>
          <p:cNvPr id="204" name="TextShape 2"/>
          <p:cNvSpPr txBox="1"/>
          <p:nvPr/>
        </p:nvSpPr>
        <p:spPr>
          <a:xfrm>
            <a:off x="827640" y="1845000"/>
            <a:ext cx="7543440" cy="3885840"/>
          </a:xfrm>
          <a:prstGeom prst="rect">
            <a:avLst/>
          </a:prstGeom>
          <a:noFill/>
          <a:ln w="0">
            <a:noFill/>
          </a:ln>
        </p:spPr>
        <p:txBody>
          <a:bodyPr anchor="ctr">
            <a:normAutofit fontScale="55000"/>
          </a:bodyPr>
          <a:lstStyle/>
          <a:p>
            <a:pPr marL="274320" indent="-273960">
              <a:lnSpc>
                <a:spcPct val="100000"/>
              </a:lnSpc>
              <a:spcBef>
                <a:spcPts val="479"/>
              </a:spcBef>
              <a:buClr>
                <a:srgbClr val="AD0101"/>
              </a:buClr>
              <a:buFont typeface="Arial"/>
              <a:buChar char="•"/>
            </a:pPr>
            <a:r>
              <a:rPr lang="it-IT" sz="2400" b="1" strike="noStrike" spc="-1">
                <a:solidFill>
                  <a:srgbClr val="303030"/>
                </a:solidFill>
                <a:latin typeface="Times New Roman"/>
              </a:rPr>
              <a:t>Stato patrimoniale</a:t>
            </a:r>
            <a:endParaRPr lang="it-IT" sz="2400" b="0" strike="noStrike" spc="-1">
              <a:solidFill>
                <a:srgbClr val="303030"/>
              </a:solidFill>
              <a:latin typeface="Times New Roman"/>
            </a:endParaRPr>
          </a:p>
          <a:p>
            <a:pPr marL="274320" indent="-273960">
              <a:lnSpc>
                <a:spcPct val="100000"/>
              </a:lnSpc>
              <a:spcBef>
                <a:spcPts val="479"/>
              </a:spcBef>
              <a:buClr>
                <a:srgbClr val="AD0101"/>
              </a:buClr>
              <a:buFont typeface="Arial"/>
              <a:buChar char="•"/>
            </a:pPr>
            <a:r>
              <a:rPr lang="it-IT" sz="2400" b="1" strike="noStrike" spc="-1">
                <a:solidFill>
                  <a:srgbClr val="303030"/>
                </a:solidFill>
                <a:latin typeface="Times New Roman"/>
              </a:rPr>
              <a:t>Rendiconto gestionale</a:t>
            </a:r>
            <a:endParaRPr lang="it-IT" sz="2400" b="0" strike="noStrike" spc="-1">
              <a:solidFill>
                <a:srgbClr val="303030"/>
              </a:solidFill>
              <a:latin typeface="Times New Roman"/>
            </a:endParaRPr>
          </a:p>
          <a:p>
            <a:pPr marL="274320" indent="-273960">
              <a:lnSpc>
                <a:spcPct val="100000"/>
              </a:lnSpc>
              <a:spcBef>
                <a:spcPts val="479"/>
              </a:spcBef>
              <a:buClr>
                <a:srgbClr val="AD0101"/>
              </a:buClr>
              <a:buFont typeface="Arial"/>
              <a:buChar char="•"/>
            </a:pPr>
            <a:r>
              <a:rPr lang="it-IT" sz="2400" b="1" strike="noStrike" spc="-1">
                <a:solidFill>
                  <a:srgbClr val="303030"/>
                </a:solidFill>
                <a:latin typeface="Times New Roman"/>
              </a:rPr>
              <a:t>Relazione di missione</a:t>
            </a:r>
            <a:endParaRPr lang="it-IT" sz="2400" b="0" strike="noStrike" spc="-1">
              <a:solidFill>
                <a:srgbClr val="303030"/>
              </a:solidFill>
              <a:latin typeface="Times New Roman"/>
            </a:endParaRPr>
          </a:p>
          <a:p>
            <a:pPr>
              <a:lnSpc>
                <a:spcPct val="100000"/>
              </a:lnSpc>
              <a:spcBef>
                <a:spcPts val="479"/>
              </a:spcBef>
              <a:tabLst>
                <a:tab pos="0" algn="l"/>
              </a:tabLst>
            </a:pPr>
            <a:endParaRPr lang="it-IT" sz="2400" b="0" strike="noStrike" spc="-1">
              <a:solidFill>
                <a:srgbClr val="303030"/>
              </a:solidFill>
              <a:latin typeface="Times New Roman"/>
            </a:endParaRPr>
          </a:p>
          <a:p>
            <a:pPr>
              <a:lnSpc>
                <a:spcPct val="100000"/>
              </a:lnSpc>
              <a:spcBef>
                <a:spcPts val="479"/>
              </a:spcBef>
              <a:tabLst>
                <a:tab pos="0" algn="l"/>
              </a:tabLst>
            </a:pPr>
            <a:r>
              <a:rPr lang="it-IT" sz="2400" b="0" strike="noStrike" spc="-1">
                <a:solidFill>
                  <a:srgbClr val="303030"/>
                </a:solidFill>
                <a:latin typeface="Times New Roman"/>
              </a:rPr>
              <a:t>Predisposizione conforme a: </a:t>
            </a:r>
          </a:p>
          <a:p>
            <a:pPr marL="274320" indent="-273960">
              <a:lnSpc>
                <a:spcPct val="100000"/>
              </a:lnSpc>
              <a:spcBef>
                <a:spcPts val="479"/>
              </a:spcBef>
              <a:buClr>
                <a:srgbClr val="AD0101"/>
              </a:buClr>
              <a:buFont typeface="Wingdings" charset="2"/>
              <a:buChar char=""/>
              <a:tabLst>
                <a:tab pos="0" algn="l"/>
              </a:tabLst>
            </a:pPr>
            <a:r>
              <a:rPr lang="it-IT" sz="2400" b="0" strike="noStrike" spc="-1">
                <a:solidFill>
                  <a:srgbClr val="303030"/>
                </a:solidFill>
                <a:latin typeface="Times New Roman"/>
              </a:rPr>
              <a:t>clausole generali</a:t>
            </a:r>
          </a:p>
          <a:p>
            <a:pPr marL="274320" indent="-273960">
              <a:lnSpc>
                <a:spcPct val="100000"/>
              </a:lnSpc>
              <a:spcBef>
                <a:spcPts val="479"/>
              </a:spcBef>
              <a:buClr>
                <a:srgbClr val="AD0101"/>
              </a:buClr>
              <a:buFont typeface="Wingdings" charset="2"/>
              <a:buChar char=""/>
              <a:tabLst>
                <a:tab pos="0" algn="l"/>
              </a:tabLst>
            </a:pPr>
            <a:r>
              <a:rPr lang="it-IT" sz="2400" b="0" strike="noStrike" spc="-1">
                <a:solidFill>
                  <a:srgbClr val="303030"/>
                </a:solidFill>
                <a:latin typeface="Times New Roman"/>
              </a:rPr>
              <a:t>principi generali di bilancio, criteri di valutazione articoli 2423, 2423-</a:t>
            </a:r>
            <a:r>
              <a:rPr lang="it-IT" sz="2400" b="0" i="1" strike="noStrike" spc="-1">
                <a:solidFill>
                  <a:srgbClr val="303030"/>
                </a:solidFill>
                <a:latin typeface="Times New Roman"/>
              </a:rPr>
              <a:t>bis </a:t>
            </a:r>
            <a:r>
              <a:rPr lang="it-IT" sz="2400" b="0" strike="noStrike" spc="-1">
                <a:solidFill>
                  <a:srgbClr val="303030"/>
                </a:solidFill>
                <a:latin typeface="Times New Roman"/>
              </a:rPr>
              <a:t>e 2426 del codice civile</a:t>
            </a:r>
          </a:p>
          <a:p>
            <a:pPr marL="274320" indent="-273960">
              <a:lnSpc>
                <a:spcPct val="100000"/>
              </a:lnSpc>
              <a:spcBef>
                <a:spcPts val="479"/>
              </a:spcBef>
              <a:buClr>
                <a:srgbClr val="AD0101"/>
              </a:buClr>
              <a:buFont typeface="Wingdings" charset="2"/>
              <a:buChar char=""/>
              <a:tabLst>
                <a:tab pos="0" algn="l"/>
              </a:tabLst>
            </a:pPr>
            <a:r>
              <a:rPr lang="it-IT" sz="2400" b="0" strike="noStrike" spc="-1">
                <a:solidFill>
                  <a:srgbClr val="303030"/>
                </a:solidFill>
                <a:latin typeface="Times New Roman"/>
              </a:rPr>
              <a:t>principi contabili nazionali, in quanto compatibili con l’assenza dello scopo di     lucro e con le finalità civiche, solidaristiche e di utilità sociale degli enti del Terzo settore.</a:t>
            </a:r>
          </a:p>
          <a:p>
            <a:pPr>
              <a:lnSpc>
                <a:spcPct val="100000"/>
              </a:lnSpc>
              <a:spcBef>
                <a:spcPts val="479"/>
              </a:spcBef>
              <a:tabLst>
                <a:tab pos="0" algn="l"/>
              </a:tabLst>
            </a:pPr>
            <a:endParaRPr lang="it-IT" sz="2400" b="0" strike="noStrike" spc="-1">
              <a:solidFill>
                <a:srgbClr val="303030"/>
              </a:solidFill>
              <a:latin typeface="Times New Roman"/>
            </a:endParaRPr>
          </a:p>
          <a:p>
            <a:pPr>
              <a:lnSpc>
                <a:spcPct val="100000"/>
              </a:lnSpc>
              <a:spcBef>
                <a:spcPts val="479"/>
              </a:spcBef>
              <a:tabLst>
                <a:tab pos="0" algn="l"/>
              </a:tabLst>
            </a:pPr>
            <a:r>
              <a:rPr lang="it-IT" sz="2400" b="0" strike="noStrike" spc="-1">
                <a:solidFill>
                  <a:srgbClr val="303030"/>
                </a:solidFill>
                <a:latin typeface="Times New Roman"/>
              </a:rPr>
              <a:t>L’ente dà atto nella relazione di missione dei principi e criteri di redazione adottati.</a:t>
            </a:r>
          </a:p>
          <a:p>
            <a:pPr>
              <a:lnSpc>
                <a:spcPct val="100000"/>
              </a:lnSpc>
              <a:spcBef>
                <a:spcPts val="479"/>
              </a:spcBef>
              <a:tabLst>
                <a:tab pos="0" algn="l"/>
              </a:tabLst>
            </a:pPr>
            <a:endParaRPr lang="it-IT" sz="2400" b="0" strike="noStrike" spc="-1">
              <a:solidFill>
                <a:srgbClr val="303030"/>
              </a:solidFill>
              <a:latin typeface="Times New Roman"/>
            </a:endParaRPr>
          </a:p>
        </p:txBody>
      </p:sp>
      <p:pic>
        <p:nvPicPr>
          <p:cNvPr id="205" name="Immagine 3"/>
          <p:cNvPicPr/>
          <p:nvPr/>
        </p:nvPicPr>
        <p:blipFill>
          <a:blip r:embed="rId2"/>
          <a:stretch/>
        </p:blipFill>
        <p:spPr>
          <a:xfrm>
            <a:off x="8103240" y="5742000"/>
            <a:ext cx="980280" cy="980280"/>
          </a:xfrm>
          <a:prstGeom prst="rect">
            <a:avLst/>
          </a:prstGeom>
          <a:ln w="0">
            <a:noFill/>
          </a:ln>
        </p:spPr>
      </p:pic>
      <p:sp>
        <p:nvSpPr>
          <p:cNvPr id="206"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DB892501-A3BC-47A7-91B5-ADEBCA7AA726}" type="slidenum">
              <a:rPr lang="it-IT" sz="2400" b="0" strike="noStrike" spc="-1">
                <a:solidFill>
                  <a:srgbClr val="262626"/>
                </a:solidFill>
                <a:latin typeface="Impact"/>
              </a:rPr>
              <a:t>7</a:t>
            </a:fld>
            <a:endParaRPr lang="it-IT" sz="2400" b="0" strike="noStrike" spc="-1">
              <a:latin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TextShape 1"/>
          <p:cNvSpPr txBox="1"/>
          <p:nvPr/>
        </p:nvSpPr>
        <p:spPr>
          <a:xfrm>
            <a:off x="168120" y="1845000"/>
            <a:ext cx="3611520" cy="1142640"/>
          </a:xfrm>
          <a:prstGeom prst="rect">
            <a:avLst/>
          </a:prstGeom>
          <a:noFill/>
          <a:ln w="0">
            <a:noFill/>
          </a:ln>
        </p:spPr>
        <p:txBody>
          <a:bodyPr anchor="b">
            <a:normAutofit fontScale="20000"/>
          </a:bodyPr>
          <a:lstStyle/>
          <a:p>
            <a:pPr algn="ctr">
              <a:lnSpc>
                <a:spcPct val="100000"/>
              </a:lnSpc>
            </a:pPr>
            <a:br/>
            <a:r>
              <a:rPr lang="it-IT" sz="3100" b="1" strike="noStrike" spc="-1">
                <a:solidFill>
                  <a:srgbClr val="262626"/>
                </a:solidFill>
                <a:latin typeface="Times New Roman"/>
              </a:rPr>
              <a:t>MOD. A </a:t>
            </a:r>
            <a:br/>
            <a:r>
              <a:rPr lang="it-IT" sz="3100" b="1" strike="noStrike" spc="-1">
                <a:solidFill>
                  <a:srgbClr val="262626"/>
                </a:solidFill>
                <a:latin typeface="Times New Roman"/>
              </a:rPr>
              <a:t>STATO PATRIMONIALE </a:t>
            </a:r>
            <a:br/>
            <a:endParaRPr lang="it-IT" sz="3100" b="0" strike="noStrike" spc="-1">
              <a:solidFill>
                <a:srgbClr val="000000"/>
              </a:solidFill>
              <a:latin typeface="Times New Roman"/>
            </a:endParaRPr>
          </a:p>
        </p:txBody>
      </p:sp>
      <p:sp>
        <p:nvSpPr>
          <p:cNvPr id="208" name="CustomShape 2"/>
          <p:cNvSpPr/>
          <p:nvPr/>
        </p:nvSpPr>
        <p:spPr>
          <a:xfrm>
            <a:off x="467640" y="3069000"/>
            <a:ext cx="3168000" cy="118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it-IT" sz="1800" b="0" strike="noStrike" spc="-1">
                <a:solidFill>
                  <a:srgbClr val="000000"/>
                </a:solidFill>
                <a:latin typeface="Times New Roman"/>
              </a:rPr>
              <a:t>Lo stato patrimoniale deve essere redatto in conformità al seguente schema:</a:t>
            </a:r>
            <a:endParaRPr lang="it-IT" sz="1800" b="0" strike="noStrike" spc="-1">
              <a:latin typeface="Arial"/>
            </a:endParaRPr>
          </a:p>
          <a:p>
            <a:pPr>
              <a:lnSpc>
                <a:spcPct val="100000"/>
              </a:lnSpc>
            </a:pPr>
            <a:endParaRPr lang="it-IT" sz="1800" b="0" strike="noStrike" spc="-1">
              <a:latin typeface="Arial"/>
            </a:endParaRPr>
          </a:p>
        </p:txBody>
      </p:sp>
      <p:pic>
        <p:nvPicPr>
          <p:cNvPr id="209" name="Picture 2"/>
          <p:cNvPicPr/>
          <p:nvPr/>
        </p:nvPicPr>
        <p:blipFill>
          <a:blip r:embed="rId2"/>
          <a:stretch/>
        </p:blipFill>
        <p:spPr>
          <a:xfrm>
            <a:off x="3603600" y="447120"/>
            <a:ext cx="4708080" cy="5694840"/>
          </a:xfrm>
          <a:prstGeom prst="rect">
            <a:avLst/>
          </a:prstGeom>
          <a:ln w="9525">
            <a:solidFill>
              <a:schemeClr val="tx1"/>
            </a:solidFill>
            <a:miter/>
          </a:ln>
        </p:spPr>
      </p:pic>
      <p:pic>
        <p:nvPicPr>
          <p:cNvPr id="210" name="Immagine 4"/>
          <p:cNvPicPr/>
          <p:nvPr/>
        </p:nvPicPr>
        <p:blipFill>
          <a:blip r:embed="rId3"/>
          <a:stretch/>
        </p:blipFill>
        <p:spPr>
          <a:xfrm>
            <a:off x="8103240" y="5742000"/>
            <a:ext cx="980280" cy="980280"/>
          </a:xfrm>
          <a:prstGeom prst="rect">
            <a:avLst/>
          </a:prstGeom>
          <a:ln w="0">
            <a:noFill/>
          </a:ln>
        </p:spPr>
      </p:pic>
      <p:sp>
        <p:nvSpPr>
          <p:cNvPr id="211" name="TextShape 3"/>
          <p:cNvSpPr txBox="1"/>
          <p:nvPr/>
        </p:nvSpPr>
        <p:spPr>
          <a:xfrm>
            <a:off x="7620120" y="5687640"/>
            <a:ext cx="761760" cy="364680"/>
          </a:xfrm>
          <a:prstGeom prst="rect">
            <a:avLst/>
          </a:prstGeom>
          <a:noFill/>
          <a:ln w="0">
            <a:noFill/>
          </a:ln>
        </p:spPr>
        <p:txBody>
          <a:bodyPr anchor="ctr">
            <a:noAutofit/>
          </a:bodyPr>
          <a:lstStyle/>
          <a:p>
            <a:pPr algn="r">
              <a:lnSpc>
                <a:spcPct val="100000"/>
              </a:lnSpc>
            </a:pPr>
            <a:fld id="{022CC0D5-9409-4698-AE7D-B0E84C982AF7}" type="slidenum">
              <a:rPr lang="it-IT" sz="2400" b="0" strike="noStrike" spc="-1">
                <a:solidFill>
                  <a:srgbClr val="262626"/>
                </a:solidFill>
                <a:latin typeface="Impact"/>
              </a:rPr>
              <a:t>8</a:t>
            </a:fld>
            <a:endParaRPr lang="it-IT" sz="2400" b="0" strike="noStrike" spc="-1">
              <a:latin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2" name="Picture 2"/>
          <p:cNvPicPr/>
          <p:nvPr/>
        </p:nvPicPr>
        <p:blipFill>
          <a:blip r:embed="rId2"/>
          <a:stretch/>
        </p:blipFill>
        <p:spPr>
          <a:xfrm>
            <a:off x="3636000" y="409320"/>
            <a:ext cx="4637520" cy="5734440"/>
          </a:xfrm>
          <a:prstGeom prst="rect">
            <a:avLst/>
          </a:prstGeom>
          <a:ln w="9525">
            <a:solidFill>
              <a:schemeClr val="tx1"/>
            </a:solidFill>
            <a:miter/>
          </a:ln>
        </p:spPr>
      </p:pic>
      <p:pic>
        <p:nvPicPr>
          <p:cNvPr id="213" name="Immagine 2"/>
          <p:cNvPicPr/>
          <p:nvPr/>
        </p:nvPicPr>
        <p:blipFill>
          <a:blip r:embed="rId3"/>
          <a:stretch/>
        </p:blipFill>
        <p:spPr>
          <a:xfrm>
            <a:off x="8103240" y="5742000"/>
            <a:ext cx="980280" cy="980280"/>
          </a:xfrm>
          <a:prstGeom prst="rect">
            <a:avLst/>
          </a:prstGeom>
          <a:ln w="0">
            <a:noFill/>
          </a:ln>
        </p:spPr>
      </p:pic>
      <p:sp>
        <p:nvSpPr>
          <p:cNvPr id="214" name="TextShape 1"/>
          <p:cNvSpPr txBox="1"/>
          <p:nvPr/>
        </p:nvSpPr>
        <p:spPr>
          <a:xfrm>
            <a:off x="168120" y="1845000"/>
            <a:ext cx="3611520" cy="1142640"/>
          </a:xfrm>
          <a:prstGeom prst="rect">
            <a:avLst/>
          </a:prstGeom>
          <a:noFill/>
          <a:ln w="0">
            <a:noFill/>
          </a:ln>
        </p:spPr>
        <p:txBody>
          <a:bodyPr anchor="b">
            <a:normAutofit fontScale="20000"/>
          </a:bodyPr>
          <a:lstStyle/>
          <a:p>
            <a:pPr algn="ctr">
              <a:lnSpc>
                <a:spcPct val="100000"/>
              </a:lnSpc>
            </a:pPr>
            <a:br/>
            <a:r>
              <a:rPr lang="it-IT" sz="3100" b="1" strike="noStrike" spc="-1">
                <a:solidFill>
                  <a:srgbClr val="262626"/>
                </a:solidFill>
                <a:latin typeface="Times New Roman"/>
              </a:rPr>
              <a:t>MOD. A </a:t>
            </a:r>
            <a:br/>
            <a:r>
              <a:rPr lang="it-IT" sz="3100" b="1" strike="noStrike" spc="-1">
                <a:solidFill>
                  <a:srgbClr val="262626"/>
                </a:solidFill>
                <a:latin typeface="Times New Roman"/>
              </a:rPr>
              <a:t>STATO PATRIMONIALE </a:t>
            </a:r>
            <a:br/>
            <a:endParaRPr lang="it-IT" sz="3100" b="0" strike="noStrike" spc="-1">
              <a:solidFill>
                <a:srgbClr val="000000"/>
              </a:solidFill>
              <a:latin typeface="Times New Roman"/>
            </a:endParaRPr>
          </a:p>
        </p:txBody>
      </p:sp>
      <p:sp>
        <p:nvSpPr>
          <p:cNvPr id="215" name="TextShape 2"/>
          <p:cNvSpPr txBox="1"/>
          <p:nvPr/>
        </p:nvSpPr>
        <p:spPr>
          <a:xfrm>
            <a:off x="7620120" y="5687640"/>
            <a:ext cx="761760" cy="364680"/>
          </a:xfrm>
          <a:prstGeom prst="rect">
            <a:avLst/>
          </a:prstGeom>
          <a:noFill/>
          <a:ln w="0">
            <a:noFill/>
          </a:ln>
        </p:spPr>
        <p:txBody>
          <a:bodyPr anchor="ctr">
            <a:noAutofit/>
          </a:bodyPr>
          <a:lstStyle/>
          <a:p>
            <a:pPr algn="r">
              <a:lnSpc>
                <a:spcPct val="100000"/>
              </a:lnSpc>
            </a:pPr>
            <a:fld id="{D5AA9B71-C985-4380-B658-08F52EA7BA67}" type="slidenum">
              <a:rPr lang="it-IT" sz="2400" b="0" strike="noStrike" spc="-1">
                <a:solidFill>
                  <a:srgbClr val="262626"/>
                </a:solidFill>
                <a:latin typeface="Impact"/>
              </a:rPr>
              <a:t>9</a:t>
            </a:fld>
            <a:endParaRPr lang="it-IT" sz="2400" b="0" strike="noStrike" spc="-1">
              <a:latin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203</TotalTime>
  <Words>3913</Words>
  <Application>Microsoft Office PowerPoint</Application>
  <PresentationFormat>Presentazione su schermo (4:3)</PresentationFormat>
  <Paragraphs>388</Paragraphs>
  <Slides>30</Slides>
  <Notes>1</Notes>
  <HiddenSlides>0</HiddenSlides>
  <MMClips>0</MMClips>
  <ScaleCrop>false</ScaleCrop>
  <HeadingPairs>
    <vt:vector size="6" baseType="variant">
      <vt:variant>
        <vt:lpstr>Caratteri utilizzati</vt:lpstr>
      </vt:variant>
      <vt:variant>
        <vt:i4>7</vt:i4>
      </vt:variant>
      <vt:variant>
        <vt:lpstr>Tema</vt:lpstr>
      </vt:variant>
      <vt:variant>
        <vt:i4>4</vt:i4>
      </vt:variant>
      <vt:variant>
        <vt:lpstr>Titoli diapositive</vt:lpstr>
      </vt:variant>
      <vt:variant>
        <vt:i4>30</vt:i4>
      </vt:variant>
    </vt:vector>
  </HeadingPairs>
  <TitlesOfParts>
    <vt:vector size="41" baseType="lpstr">
      <vt:lpstr>Arial</vt:lpstr>
      <vt:lpstr>Century Gothic</vt:lpstr>
      <vt:lpstr>Impact</vt:lpstr>
      <vt:lpstr>StarSymbol</vt:lpstr>
      <vt:lpstr>Symbol</vt:lpstr>
      <vt:lpstr>Times New Roman</vt:lpstr>
      <vt:lpstr>Wingdings</vt:lpstr>
      <vt:lpstr>Office Theme</vt:lpstr>
      <vt:lpstr>Office Theme</vt:lpstr>
      <vt:lpstr>Office Theme</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subject/>
  <dc:creator>W1</dc:creator>
  <dc:description/>
  <cp:lastModifiedBy>federico d</cp:lastModifiedBy>
  <cp:revision>42</cp:revision>
  <dcterms:created xsi:type="dcterms:W3CDTF">2021-11-02T10:01:31Z</dcterms:created>
  <dcterms:modified xsi:type="dcterms:W3CDTF">2021-11-17T16:03:17Z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1</vt:i4>
  </property>
  <property fmtid="{D5CDD505-2E9C-101B-9397-08002B2CF9AE}" pid="8" name="PresentationFormat">
    <vt:lpwstr>Presentazione su schermo (4:3)</vt:lpwstr>
  </property>
  <property fmtid="{D5CDD505-2E9C-101B-9397-08002B2CF9AE}" pid="9" name="ScaleCrop">
    <vt:bool>false</vt:bool>
  </property>
  <property fmtid="{D5CDD505-2E9C-101B-9397-08002B2CF9AE}" pid="10" name="ShareDoc">
    <vt:bool>false</vt:bool>
  </property>
  <property fmtid="{D5CDD505-2E9C-101B-9397-08002B2CF9AE}" pid="11" name="Slides">
    <vt:i4>26</vt:i4>
  </property>
</Properties>
</file>